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9" r:id="rId1"/>
  </p:sldMasterIdLst>
  <p:notesMasterIdLst>
    <p:notesMasterId r:id="rId97"/>
  </p:notesMasterIdLst>
  <p:handoutMasterIdLst>
    <p:handoutMasterId r:id="rId98"/>
  </p:handoutMasterIdLst>
  <p:sldIdLst>
    <p:sldId id="305" r:id="rId2"/>
    <p:sldId id="327" r:id="rId3"/>
    <p:sldId id="328" r:id="rId4"/>
    <p:sldId id="318" r:id="rId5"/>
    <p:sldId id="257" r:id="rId6"/>
    <p:sldId id="258" r:id="rId7"/>
    <p:sldId id="260" r:id="rId8"/>
    <p:sldId id="261" r:id="rId9"/>
    <p:sldId id="262" r:id="rId10"/>
    <p:sldId id="263" r:id="rId11"/>
    <p:sldId id="264" r:id="rId12"/>
    <p:sldId id="322" r:id="rId13"/>
    <p:sldId id="265" r:id="rId14"/>
    <p:sldId id="266" r:id="rId15"/>
    <p:sldId id="267" r:id="rId16"/>
    <p:sldId id="326"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309" r:id="rId37"/>
    <p:sldId id="287" r:id="rId38"/>
    <p:sldId id="288" r:id="rId39"/>
    <p:sldId id="289" r:id="rId40"/>
    <p:sldId id="307" r:id="rId41"/>
    <p:sldId id="308" r:id="rId42"/>
    <p:sldId id="321" r:id="rId43"/>
    <p:sldId id="290" r:id="rId44"/>
    <p:sldId id="291" r:id="rId45"/>
    <p:sldId id="292" r:id="rId46"/>
    <p:sldId id="317" r:id="rId47"/>
    <p:sldId id="325" r:id="rId48"/>
    <p:sldId id="293" r:id="rId49"/>
    <p:sldId id="294" r:id="rId50"/>
    <p:sldId id="324" r:id="rId51"/>
    <p:sldId id="295" r:id="rId52"/>
    <p:sldId id="296" r:id="rId53"/>
    <p:sldId id="297" r:id="rId54"/>
    <p:sldId id="298" r:id="rId55"/>
    <p:sldId id="299" r:id="rId56"/>
    <p:sldId id="300" r:id="rId57"/>
    <p:sldId id="301" r:id="rId58"/>
    <p:sldId id="302" r:id="rId59"/>
    <p:sldId id="303" r:id="rId60"/>
    <p:sldId id="384" r:id="rId61"/>
    <p:sldId id="330" r:id="rId62"/>
    <p:sldId id="331" r:id="rId63"/>
    <p:sldId id="332" r:id="rId64"/>
    <p:sldId id="333" r:id="rId65"/>
    <p:sldId id="334" r:id="rId66"/>
    <p:sldId id="335" r:id="rId67"/>
    <p:sldId id="336" r:id="rId68"/>
    <p:sldId id="337" r:id="rId69"/>
    <p:sldId id="339" r:id="rId70"/>
    <p:sldId id="338"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7" r:id="rId88"/>
    <p:sldId id="358" r:id="rId89"/>
    <p:sldId id="360" r:id="rId90"/>
    <p:sldId id="361" r:id="rId91"/>
    <p:sldId id="362" r:id="rId92"/>
    <p:sldId id="363" r:id="rId93"/>
    <p:sldId id="364" r:id="rId94"/>
    <p:sldId id="365" r:id="rId95"/>
    <p:sldId id="383" r:id="rId96"/>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r" rtl="1"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r" rtl="1"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r" rtl="1"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r" rtl="1"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l" defTabSz="914400" rtl="0" eaLnBrk="1" latinLnBrk="0" hangingPunct="1">
      <a:defRPr kern="1200">
        <a:solidFill>
          <a:schemeClr val="tx1"/>
        </a:solidFill>
        <a:latin typeface="Times New Roman" pitchFamily="18" charset="0"/>
        <a:ea typeface="+mn-ea"/>
        <a:cs typeface="Arial" pitchFamily="34" charset="0"/>
      </a:defRPr>
    </a:lvl6pPr>
    <a:lvl7pPr marL="2743200" algn="l" defTabSz="914400" rtl="0" eaLnBrk="1" latinLnBrk="0" hangingPunct="1">
      <a:defRPr kern="1200">
        <a:solidFill>
          <a:schemeClr val="tx1"/>
        </a:solidFill>
        <a:latin typeface="Times New Roman" pitchFamily="18" charset="0"/>
        <a:ea typeface="+mn-ea"/>
        <a:cs typeface="Arial" pitchFamily="34" charset="0"/>
      </a:defRPr>
    </a:lvl7pPr>
    <a:lvl8pPr marL="3200400" algn="l" defTabSz="914400" rtl="0" eaLnBrk="1" latinLnBrk="0" hangingPunct="1">
      <a:defRPr kern="1200">
        <a:solidFill>
          <a:schemeClr val="tx1"/>
        </a:solidFill>
        <a:latin typeface="Times New Roman" pitchFamily="18" charset="0"/>
        <a:ea typeface="+mn-ea"/>
        <a:cs typeface="Arial" pitchFamily="34" charset="0"/>
      </a:defRPr>
    </a:lvl8pPr>
    <a:lvl9pPr marL="3657600" algn="l" defTabSz="914400" rtl="0" eaLnBrk="1" latinLnBrk="0" hangingPunct="1">
      <a:defRPr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5309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4392" autoAdjust="0"/>
    <p:restoredTop sz="91423" autoAdjust="0"/>
  </p:normalViewPr>
  <p:slideViewPr>
    <p:cSldViewPr>
      <p:cViewPr varScale="1">
        <p:scale>
          <a:sx n="73" d="100"/>
          <a:sy n="73" d="100"/>
        </p:scale>
        <p:origin x="2224"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en-US"/>
          </a:p>
        </p:txBody>
      </p:sp>
      <p:sp>
        <p:nvSpPr>
          <p:cNvPr id="86019" name="Rectangle 3"/>
          <p:cNvSpPr>
            <a:spLocks noGrp="1" noChangeArrowheads="1"/>
          </p:cNvSpPr>
          <p:nvPr>
            <p:ph type="dt" sz="quarter"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cs typeface="Arial" charset="0"/>
              </a:defRPr>
            </a:lvl1pPr>
          </a:lstStyle>
          <a:p>
            <a:pPr>
              <a:defRPr/>
            </a:pPr>
            <a:endParaRPr lang="en-US"/>
          </a:p>
        </p:txBody>
      </p:sp>
      <p:sp>
        <p:nvSpPr>
          <p:cNvPr id="86020" name="Rectangle 4"/>
          <p:cNvSpPr>
            <a:spLocks noGrp="1" noChangeArrowheads="1"/>
          </p:cNvSpPr>
          <p:nvPr>
            <p:ph type="ftr" sz="quarter" idx="2"/>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en-US"/>
          </a:p>
        </p:txBody>
      </p:sp>
      <p:sp>
        <p:nvSpPr>
          <p:cNvPr id="86021" name="Rectangle 5"/>
          <p:cNvSpPr>
            <a:spLocks noGrp="1" noChangeArrowheads="1"/>
          </p:cNvSpPr>
          <p:nvPr>
            <p:ph type="sldNum" sz="quarter" idx="3"/>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cs typeface="Arial" charset="0"/>
              </a:defRPr>
            </a:lvl1pPr>
          </a:lstStyle>
          <a:p>
            <a:pPr>
              <a:defRPr/>
            </a:pPr>
            <a:fld id="{278BE9B3-A6B9-43BA-8C04-4855AA3ADCA2}" type="slidenum">
              <a:rPr lang="ar-SA"/>
              <a:pPr>
                <a:defRPr/>
              </a:pPr>
              <a:t>‹#›</a:t>
            </a:fld>
            <a:endParaRPr lang="en-US"/>
          </a:p>
        </p:txBody>
      </p:sp>
    </p:spTree>
    <p:extLst>
      <p:ext uri="{BB962C8B-B14F-4D97-AF65-F5344CB8AC3E}">
        <p14:creationId xmlns:p14="http://schemas.microsoft.com/office/powerpoint/2010/main" val="36390020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endParaRPr lang="en-US"/>
          </a:p>
        </p:txBody>
      </p:sp>
      <p:sp>
        <p:nvSpPr>
          <p:cNvPr id="83971"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cs typeface="Arial" charset="0"/>
              </a:defRPr>
            </a:lvl1pPr>
          </a:lstStyle>
          <a:p>
            <a:pPr>
              <a:defRPr/>
            </a:pPr>
            <a:endParaRPr lang="en-US"/>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39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3974"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cs typeface="Arial" charset="0"/>
              </a:defRPr>
            </a:lvl1pPr>
          </a:lstStyle>
          <a:p>
            <a:pPr>
              <a:defRPr/>
            </a:pPr>
            <a:endParaRPr lang="en-US"/>
          </a:p>
        </p:txBody>
      </p:sp>
      <p:sp>
        <p:nvSpPr>
          <p:cNvPr id="83975"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cs typeface="Arial" charset="0"/>
              </a:defRPr>
            </a:lvl1pPr>
          </a:lstStyle>
          <a:p>
            <a:pPr>
              <a:defRPr/>
            </a:pPr>
            <a:fld id="{DDA06343-968A-4806-B289-0411EC4DFF40}" type="slidenum">
              <a:rPr lang="ar-SA"/>
              <a:pPr>
                <a:defRPr/>
              </a:pPr>
              <a:t>‹#›</a:t>
            </a:fld>
            <a:endParaRPr lang="en-US"/>
          </a:p>
        </p:txBody>
      </p:sp>
    </p:spTree>
    <p:extLst>
      <p:ext uri="{BB962C8B-B14F-4D97-AF65-F5344CB8AC3E}">
        <p14:creationId xmlns:p14="http://schemas.microsoft.com/office/powerpoint/2010/main" val="2139063529"/>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mn-ea"/>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mn-ea"/>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mn-ea"/>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mn-ea"/>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p:spPr>
        <p:txBody>
          <a:bodyPr/>
          <a:lstStyle/>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1311262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A low platelet count at illness presentation is a risk factor for coronary aneurysms.</a:t>
            </a:r>
          </a:p>
          <a:p>
            <a:pPr eaLnBrk="1" hangingPunct="1"/>
            <a:r>
              <a:rPr lang="en-US">
                <a:latin typeface="Arial" pitchFamily="34" charset="0"/>
                <a:cs typeface="Arial" pitchFamily="34" charset="0"/>
              </a:rPr>
              <a:t>The mean peak platelet count is 700 000/mm3.</a:t>
            </a:r>
          </a:p>
        </p:txBody>
      </p:sp>
    </p:spTree>
    <p:extLst>
      <p:ext uri="{BB962C8B-B14F-4D97-AF65-F5344CB8AC3E}">
        <p14:creationId xmlns:p14="http://schemas.microsoft.com/office/powerpoint/2010/main" val="1369104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because the degree of elevation of ESR and CRP may show a discrepancy in some patients at the time of presentation, both should be measured </a:t>
            </a:r>
          </a:p>
          <a:p>
            <a:pPr eaLnBrk="1" hangingPunct="1"/>
            <a:r>
              <a:rPr lang="en-US">
                <a:latin typeface="Arial" pitchFamily="34" charset="0"/>
                <a:cs typeface="Arial" pitchFamily="34" charset="0"/>
              </a:rPr>
              <a:t>Elevation of ESR (but not of CRP) can be caused by IVIG therapy per se; therefore, ESR should not be used as the sole determinant of the degree of inflammatory  activity in IVIG-treated patients</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611594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eaLnBrk="1" hangingPunct="1"/>
            <a:r>
              <a:rPr lang="en-US" sz="1300">
                <a:latin typeface="Arial" pitchFamily="34" charset="0"/>
                <a:cs typeface="Arial" pitchFamily="34" charset="0"/>
              </a:rPr>
              <a:t>After aneurysm regression, abnormal thickening of the intima-media complex by IVUS124 and abnormal vasoreactivity in response to various vasodilators.125,126</a:t>
            </a:r>
          </a:p>
        </p:txBody>
      </p:sp>
    </p:spTree>
    <p:extLst>
      <p:ext uri="{BB962C8B-B14F-4D97-AF65-F5344CB8AC3E}">
        <p14:creationId xmlns:p14="http://schemas.microsoft.com/office/powerpoint/2010/main" val="3797213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In the last American Heart Association statement,3,98 aneurysms were classified as small (_5-mm internal diameter), medium (5- to 8-mm internal diameter), or giant (_8-mm internal diameter).</a:t>
            </a:r>
          </a:p>
          <a:p>
            <a:pPr eaLnBrk="1" hangingPunct="1"/>
            <a:r>
              <a:rPr lang="en-US">
                <a:latin typeface="Arial" pitchFamily="34" charset="0"/>
                <a:cs typeface="Arial" pitchFamily="34" charset="0"/>
              </a:rPr>
              <a:t>Although the Japanese Ministry of Health criteria are not based on an individual patient’s body size, coronary artery dimensions in children without Kawasaki disease have been shown to increase with indexes of body size, such as body surface area or body length</a:t>
            </a:r>
          </a:p>
        </p:txBody>
      </p:sp>
    </p:spTree>
    <p:extLst>
      <p:ext uri="{BB962C8B-B14F-4D97-AF65-F5344CB8AC3E}">
        <p14:creationId xmlns:p14="http://schemas.microsoft.com/office/powerpoint/2010/main" val="710891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Coronary aneurysm with thrombus</a:t>
            </a:r>
          </a:p>
        </p:txBody>
      </p:sp>
    </p:spTree>
    <p:extLst>
      <p:ext uri="{BB962C8B-B14F-4D97-AF65-F5344CB8AC3E}">
        <p14:creationId xmlns:p14="http://schemas.microsoft.com/office/powerpoint/2010/main" val="293266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p:spPr>
        <p:txBody>
          <a:bodyPr/>
          <a:lstStyle/>
          <a:p>
            <a:pPr eaLnBrk="1" hangingPunct="1"/>
            <a:r>
              <a:rPr lang="en-US" b="1">
                <a:latin typeface="Arial" pitchFamily="34" charset="0"/>
                <a:cs typeface="Arial" pitchFamily="34" charset="0"/>
              </a:rPr>
              <a:t>Figure 1. </a:t>
            </a:r>
            <a:r>
              <a:rPr lang="en-US">
                <a:latin typeface="Arial" pitchFamily="34" charset="0"/>
                <a:cs typeface="Arial" pitchFamily="34" charset="0"/>
              </a:rPr>
              <a:t>Echocardiography, subcostal short-axis view. Right coronary artery (RCA) is grossly dilated and echogenic.</a:t>
            </a:r>
          </a:p>
          <a:p>
            <a:pPr eaLnBrk="1" hangingPunct="1"/>
            <a:r>
              <a:rPr lang="en-US" b="1">
                <a:latin typeface="Arial" pitchFamily="34" charset="0"/>
                <a:cs typeface="Arial" pitchFamily="34" charset="0"/>
              </a:rPr>
              <a:t>Figure 2. </a:t>
            </a:r>
            <a:r>
              <a:rPr lang="en-US">
                <a:latin typeface="Arial" pitchFamily="34" charset="0"/>
                <a:cs typeface="Arial" pitchFamily="34" charset="0"/>
              </a:rPr>
              <a:t>Echocardiography, parasternal short-axis view. In presence of pericardial effusion, proximal part of right coronary artery (RCA) is suspicious for dissection (arrow). Imaging plane is off axis of nondilated RCA ostium.</a:t>
            </a:r>
          </a:p>
          <a:p>
            <a:pPr eaLnBrk="1" hangingPunct="1"/>
            <a:r>
              <a:rPr lang="en-US" b="1">
                <a:latin typeface="Arial" pitchFamily="34" charset="0"/>
                <a:cs typeface="Arial" pitchFamily="34" charset="0"/>
              </a:rPr>
              <a:t>Figure 3. </a:t>
            </a:r>
            <a:r>
              <a:rPr lang="en-US">
                <a:latin typeface="Arial" pitchFamily="34" charset="0"/>
                <a:cs typeface="Arial" pitchFamily="34" charset="0"/>
              </a:rPr>
              <a:t>Aortography and nonselective coronary arteriography,lateral projection. Diffuse long-segment aneurysmal dilation of both main coronary arteries. Area suspicious for dissection (arrow) is dilated but intact conal branch of right coronary artery(RCA).</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4267688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Generalized anti-inflammatory effect. The possible mechanisms of action include modulation of cytokine production, neutralization of bacterial superantigens or other etiologic agents, augmentation of T-cell suppressor activity, suppression of antibody synthesis, and provision of anti-idiotypic antibodies</a:t>
            </a:r>
          </a:p>
          <a:p>
            <a:pPr eaLnBrk="1" hangingPunct="1"/>
            <a:r>
              <a:rPr lang="en-US">
                <a:latin typeface="Arial" pitchFamily="34" charset="0"/>
                <a:cs typeface="Arial" pitchFamily="34" charset="0"/>
              </a:rPr>
              <a:t>Two meta-analyses have demonstrated a dose-response effect, with higher doses given in a single infusion having the greatest efficacy.141,148 </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1905876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IVIG before day 5 appears no more likely to prevent cardiac sequelae than does treatment on days 5 to 7, but it may be associated with an increased need for IVIG retreatment.150,151</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122310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Although aspirin has important anti-inflammatory (at high doses) and antiplatelet (at low doses) activity,</a:t>
            </a:r>
          </a:p>
        </p:txBody>
      </p:sp>
    </p:spTree>
    <p:extLst>
      <p:ext uri="{BB962C8B-B14F-4D97-AF65-F5344CB8AC3E}">
        <p14:creationId xmlns:p14="http://schemas.microsoft.com/office/powerpoint/2010/main" val="534332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In the United States, 4248 hospitalizations associated with Kawasaki disease occurred in the United States in 2000(10)</a:t>
            </a:r>
          </a:p>
          <a:p>
            <a:pPr eaLnBrk="1" hangingPunct="1"/>
            <a:r>
              <a:rPr lang="en-US">
                <a:latin typeface="Arial" pitchFamily="34" charset="0"/>
                <a:cs typeface="Arial" pitchFamily="34" charset="0"/>
              </a:rPr>
              <a:t>Most common among Americans of Asian and Pacific Island descent (32.5/ 100 000 children &lt;5 years old</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2346407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p:spPr>
        <p:txBody>
          <a:bodyPr/>
          <a:lstStyle/>
          <a:p>
            <a:pPr eaLnBrk="1" hangingPunct="1"/>
            <a:r>
              <a:rPr lang="en-US" b="1" i="1">
                <a:latin typeface="Arial" pitchFamily="34" charset="0"/>
                <a:cs typeface="Arial" pitchFamily="34" charset="0"/>
              </a:rPr>
              <a:t>Figure 4: </a:t>
            </a:r>
            <a:r>
              <a:rPr lang="en-US" b="1">
                <a:latin typeface="Arial" pitchFamily="34" charset="0"/>
                <a:cs typeface="Arial" pitchFamily="34" charset="0"/>
              </a:rPr>
              <a:t>Cases of Kawasaki syndrome per 100 000 children younger than 5 years</a:t>
            </a:r>
          </a:p>
          <a:p>
            <a:pPr eaLnBrk="1" hangingPunct="1"/>
            <a:r>
              <a:rPr lang="en-US">
                <a:latin typeface="Arial" pitchFamily="34" charset="0"/>
                <a:cs typeface="Arial" pitchFamily="34" charset="0"/>
              </a:rPr>
              <a:t>Only Japan and Hawaii have rates higher than 100 per 100 000 children &lt;5 years of age. The rate for Hawaii is for</a:t>
            </a:r>
          </a:p>
          <a:p>
            <a:pPr eaLnBrk="1" hangingPunct="1"/>
            <a:r>
              <a:rPr lang="en-US">
                <a:latin typeface="Arial" pitchFamily="34" charset="0"/>
                <a:cs typeface="Arial" pitchFamily="34" charset="0"/>
              </a:rPr>
              <a:t>children of Japanese descent only. Areas with high endemic rates cluster around the Pacific basin. Los Angeles, CA,</a:t>
            </a:r>
          </a:p>
          <a:p>
            <a:pPr eaLnBrk="1" hangingPunct="1"/>
            <a:r>
              <a:rPr lang="en-US">
                <a:latin typeface="Arial" pitchFamily="34" charset="0"/>
                <a:cs typeface="Arial" pitchFamily="34" charset="0"/>
              </a:rPr>
              <a:t>with a large Asian population, has the highest rate for the continental USA (67 per 100 000). Rates are based on</a:t>
            </a:r>
          </a:p>
          <a:p>
            <a:pPr eaLnBrk="1" hangingPunct="1"/>
            <a:r>
              <a:rPr lang="en-US">
                <a:latin typeface="Arial" pitchFamily="34" charset="0"/>
                <a:cs typeface="Arial" pitchFamily="34" charset="0"/>
              </a:rPr>
              <a:t>data presented at the 7th International Kawasaki Disease Symposium, Hakone, Japan, 2001.32</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752203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Within 1 year after onset of the first case in a family, the rate in a sibling is 2.1%, which is a relative risk of 10-fold</a:t>
            </a:r>
          </a:p>
          <a:p>
            <a:pPr eaLnBrk="1" hangingPunct="1"/>
            <a:r>
              <a:rPr lang="en-US">
                <a:latin typeface="Arial" pitchFamily="34" charset="0"/>
                <a:cs typeface="Arial" pitchFamily="34" charset="0"/>
              </a:rPr>
              <a:t>Higher rates of Kawasaki disease in the siblings of index cases and twins suggest a possible role for genetic predisposition that interacts with exposure to the etiologic agent or agents in the environment.19–22 The reported</a:t>
            </a:r>
          </a:p>
          <a:p>
            <a:pPr eaLnBrk="1" hangingPunct="1"/>
            <a:r>
              <a:rPr lang="en-US">
                <a:latin typeface="Arial" pitchFamily="34" charset="0"/>
                <a:cs typeface="Arial" pitchFamily="34" charset="0"/>
              </a:rPr>
              <a:t>boys outnumber girls by 1.5 to 1.7:1</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163730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A self-limited, generally nonrecurring illness that manifests itself by fever, rash, enanthem, conjunctival injection, and cervical adenopathy fits well with an infectious etiology or trigger. </a:t>
            </a:r>
          </a:p>
          <a:p>
            <a:pPr eaLnBrk="1" hangingPunct="1"/>
            <a:r>
              <a:rPr lang="en-US">
                <a:latin typeface="Arial" pitchFamily="34" charset="0"/>
                <a:cs typeface="Arial" pitchFamily="34" charset="0"/>
              </a:rPr>
              <a:t>The epidemiological features noted above, including age distribution, winterspring seasonality, occurrence of community outbreaks with wave-like geographic spread, and apparent epidemic cycles, are suggestive of a transmissible childhood disease. </a:t>
            </a:r>
          </a:p>
          <a:p>
            <a:pPr eaLnBrk="1" hangingPunct="1"/>
            <a:r>
              <a:rPr lang="en-US">
                <a:latin typeface="Arial" pitchFamily="34" charset="0"/>
                <a:cs typeface="Arial" pitchFamily="34" charset="0"/>
              </a:rPr>
              <a:t>The laboratory features also suggest infection</a:t>
            </a:r>
          </a:p>
        </p:txBody>
      </p:sp>
    </p:spTree>
    <p:extLst>
      <p:ext uri="{BB962C8B-B14F-4D97-AF65-F5344CB8AC3E}">
        <p14:creationId xmlns:p14="http://schemas.microsoft.com/office/powerpoint/2010/main" val="30221572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Axillary artery aneurysm</a:t>
            </a:r>
          </a:p>
        </p:txBody>
      </p:sp>
    </p:spTree>
    <p:extLst>
      <p:ext uri="{BB962C8B-B14F-4D97-AF65-F5344CB8AC3E}">
        <p14:creationId xmlns:p14="http://schemas.microsoft.com/office/powerpoint/2010/main" val="229552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p:spPr>
        <p:txBody>
          <a:bodyPr/>
          <a:lstStyle/>
          <a:p>
            <a:pPr eaLnBrk="1" hangingPunct="1"/>
            <a:r>
              <a:rPr lang="en-US" sz="1600">
                <a:latin typeface="Arial" pitchFamily="34" charset="0"/>
                <a:cs typeface="Arial" pitchFamily="34" charset="0"/>
              </a:rPr>
              <a:t>The 1993 AHA guidelines suggested that the diagnosis could be made on day 4 of fever, with day 1 by convention being the first day of fever</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069651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A: Bilateral, non-exudative conjunctival injection with perilimbal sparing. B:</a:t>
            </a:r>
          </a:p>
          <a:p>
            <a:pPr eaLnBrk="1" hangingPunct="1"/>
            <a:r>
              <a:rPr lang="en-US">
                <a:latin typeface="Arial" pitchFamily="34" charset="0"/>
                <a:cs typeface="Arial" pitchFamily="34" charset="0"/>
              </a:rPr>
              <a:t>Strawberry tongue with loss of filiform papillae and persistence of fungiform</a:t>
            </a:r>
          </a:p>
          <a:p>
            <a:pPr eaLnBrk="1" hangingPunct="1"/>
            <a:r>
              <a:rPr lang="en-US">
                <a:latin typeface="Arial" pitchFamily="34" charset="0"/>
                <a:cs typeface="Arial" pitchFamily="34" charset="0"/>
              </a:rPr>
              <a:t>papillae (“seeds” of strawberry). C: Erythematous, fissured lips. D: Unilateral</a:t>
            </a:r>
          </a:p>
          <a:p>
            <a:pPr eaLnBrk="1" hangingPunct="1"/>
            <a:r>
              <a:rPr lang="en-US">
                <a:latin typeface="Arial" pitchFamily="34" charset="0"/>
                <a:cs typeface="Arial" pitchFamily="34" charset="0"/>
              </a:rPr>
              <a:t>enlarged left jugulodigastric nodes. E: Erythematous rash. F: Erythema of soles,</a:t>
            </a:r>
          </a:p>
          <a:p>
            <a:pPr eaLnBrk="1" hangingPunct="1"/>
            <a:r>
              <a:rPr lang="en-US">
                <a:latin typeface="Arial" pitchFamily="34" charset="0"/>
                <a:cs typeface="Arial" pitchFamily="34" charset="0"/>
              </a:rPr>
              <a:t>swelling of dorsa of feet. G: Periungual desquamation of toes in convalescent</a:t>
            </a:r>
          </a:p>
          <a:p>
            <a:pPr eaLnBrk="1" hangingPunct="1"/>
            <a:r>
              <a:rPr lang="en-US">
                <a:latin typeface="Arial" pitchFamily="34" charset="0"/>
                <a:cs typeface="Arial" pitchFamily="34" charset="0"/>
              </a:rPr>
              <a:t>phase.</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3759519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pPr eaLnBrk="1" hangingPunct="1"/>
            <a:r>
              <a:rPr lang="en-US">
                <a:latin typeface="Arial" pitchFamily="34" charset="0"/>
                <a:cs typeface="Arial" pitchFamily="34" charset="0"/>
              </a:rPr>
              <a:t>Photographs of a four-year-old boy show the typical features of Kawasaki’s disease. These features include bilateral nonexudative</a:t>
            </a:r>
          </a:p>
          <a:p>
            <a:pPr eaLnBrk="1" hangingPunct="1"/>
            <a:r>
              <a:rPr lang="en-US">
                <a:latin typeface="Arial" pitchFamily="34" charset="0"/>
                <a:cs typeface="Arial" pitchFamily="34" charset="0"/>
              </a:rPr>
              <a:t>conjunctivitis (Panel A); dry, fissured, erythematous lips and a “strawberry” tongue (Panels A and B); erythematous and edematous</a:t>
            </a:r>
          </a:p>
          <a:p>
            <a:pPr eaLnBrk="1" hangingPunct="1"/>
            <a:r>
              <a:rPr lang="en-US">
                <a:latin typeface="Arial" pitchFamily="34" charset="0"/>
                <a:cs typeface="Arial" pitchFamily="34" charset="0"/>
              </a:rPr>
              <a:t>hands and feet (Panels C and D); an erythematous truncal rash (Panel E); and a desquamating perineal rash (Panel F). The patient</a:t>
            </a:r>
          </a:p>
          <a:p>
            <a:pPr eaLnBrk="1" hangingPunct="1"/>
            <a:r>
              <a:rPr lang="en-US">
                <a:latin typeface="Arial" pitchFamily="34" charset="0"/>
                <a:cs typeface="Arial" pitchFamily="34" charset="0"/>
              </a:rPr>
              <a:t>also had anterior cervical lymphadenopathy and sterile pyuria but none of the other complications of the disease. The child recovered</a:t>
            </a:r>
          </a:p>
          <a:p>
            <a:pPr eaLnBrk="1" hangingPunct="1"/>
            <a:r>
              <a:rPr lang="en-US">
                <a:latin typeface="Arial" pitchFamily="34" charset="0"/>
                <a:cs typeface="Arial" pitchFamily="34" charset="0"/>
              </a:rPr>
              <a:t>uneventfully after receiving treatment with intravenous immune globulin and aspirin.</a:t>
            </a:r>
          </a:p>
          <a:p>
            <a:pPr eaLnBrk="1" hangingPunct="1"/>
            <a:endParaRPr lang="en-US">
              <a:latin typeface="Arial" pitchFamily="34" charset="0"/>
              <a:cs typeface="Arial" pitchFamily="34" charset="0"/>
            </a:endParaRPr>
          </a:p>
        </p:txBody>
      </p:sp>
    </p:spTree>
    <p:extLst>
      <p:ext uri="{BB962C8B-B14F-4D97-AF65-F5344CB8AC3E}">
        <p14:creationId xmlns:p14="http://schemas.microsoft.com/office/powerpoint/2010/main" val="2473740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en-US">
                <a:cs typeface="Arial" charset="0"/>
              </a:endParaRPr>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en-US">
                <a:cs typeface="Arial" charset="0"/>
              </a:endParaRPr>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en-US">
                <a:cs typeface="Arial" charset="0"/>
              </a:endParaRPr>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en-US">
                <a:cs typeface="Arial" charset="0"/>
              </a:endParaRPr>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en-US">
                <a:cs typeface="Arial" charset="0"/>
              </a:endParaRPr>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en-US">
                <a:cs typeface="Arial" charset="0"/>
              </a:endParaRPr>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en-US">
                <a:cs typeface="Arial" charset="0"/>
              </a:endParaRPr>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en-US">
                <a:cs typeface="Arial" charset="0"/>
              </a:endParaRPr>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en-US">
                <a:cs typeface="Arial" charset="0"/>
              </a:endParaRPr>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grpSp>
      <p:sp>
        <p:nvSpPr>
          <p:cNvPr id="5141" name="Rectangle 21"/>
          <p:cNvSpPr>
            <a:spLocks noGrp="1" noChangeArrowheads="1"/>
          </p:cNvSpPr>
          <p:nvPr>
            <p:ph type="ctrTitle" sz="quarter"/>
          </p:nvPr>
        </p:nvSpPr>
        <p:spPr>
          <a:xfrm>
            <a:off x="685800" y="1828800"/>
            <a:ext cx="7772400" cy="1736725"/>
          </a:xfrm>
        </p:spPr>
        <p:txBody>
          <a:bodyPr/>
          <a:lstStyle>
            <a:lvl1pPr>
              <a:defRPr sz="5400"/>
            </a:lvl1pPr>
          </a:lstStyle>
          <a:p>
            <a:r>
              <a:rPr lang="en-US"/>
              <a:t>Click to edit Master title style</a:t>
            </a:r>
          </a:p>
        </p:txBody>
      </p:sp>
      <p:sp>
        <p:nvSpPr>
          <p:cNvPr id="514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23" name="Rectangle 23"/>
          <p:cNvSpPr>
            <a:spLocks noGrp="1" noChangeArrowheads="1"/>
          </p:cNvSpPr>
          <p:nvPr>
            <p:ph type="dt" sz="quarter" idx="10"/>
          </p:nvPr>
        </p:nvSpPr>
        <p:spPr/>
        <p:txBody>
          <a:bodyPr/>
          <a:lstStyle>
            <a:lvl1pPr>
              <a:defRPr smtClean="0"/>
            </a:lvl1pPr>
          </a:lstStyle>
          <a:p>
            <a:pPr>
              <a:defRPr/>
            </a:pPr>
            <a:endParaRPr lang="en-US"/>
          </a:p>
        </p:txBody>
      </p:sp>
      <p:sp>
        <p:nvSpPr>
          <p:cNvPr id="24" name="Rectangle 24"/>
          <p:cNvSpPr>
            <a:spLocks noGrp="1" noChangeArrowheads="1"/>
          </p:cNvSpPr>
          <p:nvPr>
            <p:ph type="ftr" sz="quarter" idx="11"/>
          </p:nvPr>
        </p:nvSpPr>
        <p:spPr/>
        <p:txBody>
          <a:bodyPr/>
          <a:lstStyle>
            <a:lvl1pPr>
              <a:defRPr smtClean="0"/>
            </a:lvl1pPr>
          </a:lstStyle>
          <a:p>
            <a:pPr>
              <a:defRPr/>
            </a:pPr>
            <a:endParaRPr lang="en-US"/>
          </a:p>
        </p:txBody>
      </p:sp>
      <p:sp>
        <p:nvSpPr>
          <p:cNvPr id="25" name="Rectangle 25"/>
          <p:cNvSpPr>
            <a:spLocks noGrp="1" noChangeArrowheads="1"/>
          </p:cNvSpPr>
          <p:nvPr>
            <p:ph type="sldNum" sz="quarter" idx="12"/>
          </p:nvPr>
        </p:nvSpPr>
        <p:spPr/>
        <p:txBody>
          <a:bodyPr/>
          <a:lstStyle>
            <a:lvl1pPr>
              <a:defRPr smtClean="0"/>
            </a:lvl1pPr>
          </a:lstStyle>
          <a:p>
            <a:pPr>
              <a:defRPr/>
            </a:pPr>
            <a:fld id="{F551EE5D-BC2F-4A83-B5EF-172B60E74777}" type="slidenum">
              <a:rPr lang="ar-SA"/>
              <a:pPr>
                <a:defRPr/>
              </a:pPr>
              <a:t>‹#›</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84260CB5-38DD-4C6C-AC8F-974D1CF47314}" type="slidenum">
              <a:rPr lang="ar-SA"/>
              <a:pPr>
                <a:defRPr/>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2C67A600-590F-47B4-A7C8-36BD124F80F7}" type="slidenum">
              <a:rPr lang="ar-SA"/>
              <a:pPr>
                <a:defRPr/>
              </a:pPr>
              <a:t>‹#›</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3"/>
          <p:cNvSpPr>
            <a:spLocks noGrp="1" noChangeArrowheads="1"/>
          </p:cNvSpPr>
          <p:nvPr>
            <p:ph type="dt" sz="half" idx="10"/>
          </p:nvPr>
        </p:nvSpPr>
        <p:spPr>
          <a:ln/>
        </p:spPr>
        <p:txBody>
          <a:bodyPr/>
          <a:lstStyle>
            <a:lvl1pPr>
              <a:defRPr/>
            </a:lvl1pPr>
          </a:lstStyle>
          <a:p>
            <a:pPr>
              <a:defRPr/>
            </a:pPr>
            <a:endParaRPr lang="en-US"/>
          </a:p>
        </p:txBody>
      </p:sp>
      <p:sp>
        <p:nvSpPr>
          <p:cNvPr id="7" name="Rectangle 24"/>
          <p:cNvSpPr>
            <a:spLocks noGrp="1" noChangeArrowheads="1"/>
          </p:cNvSpPr>
          <p:nvPr>
            <p:ph type="ftr" sz="quarter" idx="11"/>
          </p:nvPr>
        </p:nvSpPr>
        <p:spPr>
          <a:ln/>
        </p:spPr>
        <p:txBody>
          <a:bodyPr/>
          <a:lstStyle>
            <a:lvl1pPr>
              <a:defRPr/>
            </a:lvl1pPr>
          </a:lstStyle>
          <a:p>
            <a:pPr>
              <a:defRPr/>
            </a:pPr>
            <a:endParaRPr lang="en-US"/>
          </a:p>
        </p:txBody>
      </p:sp>
      <p:sp>
        <p:nvSpPr>
          <p:cNvPr id="8" name="Rectangle 25"/>
          <p:cNvSpPr>
            <a:spLocks noGrp="1" noChangeArrowheads="1"/>
          </p:cNvSpPr>
          <p:nvPr>
            <p:ph type="sldNum" sz="quarter" idx="12"/>
          </p:nvPr>
        </p:nvSpPr>
        <p:spPr>
          <a:ln/>
        </p:spPr>
        <p:txBody>
          <a:bodyPr/>
          <a:lstStyle>
            <a:lvl1pPr>
              <a:defRPr/>
            </a:lvl1pPr>
          </a:lstStyle>
          <a:p>
            <a:pPr>
              <a:defRPr/>
            </a:pPr>
            <a:fld id="{94D4A3A9-D030-4FA4-8BDD-628CE614307E}" type="slidenum">
              <a:rPr lang="ar-SA"/>
              <a:pPr>
                <a:defRPr/>
              </a:pPr>
              <a:t>‹#›</a:t>
            </a:fld>
            <a:endParaRPr 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37FD8940-58B8-4D27-991F-871A343DF775}" type="slidenum">
              <a:rPr lang="ar-SA"/>
              <a:pPr>
                <a:defRPr/>
              </a:pPr>
              <a:t>‹#›</a:t>
            </a:fld>
            <a:endParaRPr 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30725"/>
          </a:xfrm>
        </p:spPr>
        <p:txBody>
          <a:bodyPr/>
          <a:lstStyle/>
          <a:p>
            <a:pPr lvl="0"/>
            <a:endParaRPr lang="en-US" noProof="0"/>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8E79BA66-3B21-4CB4-BED4-2DAB5CE9ECDF}" type="slidenum">
              <a:rPr lang="ar-SA"/>
              <a:pPr>
                <a:defRPr/>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E40C59D5-A204-4857-973E-8E40BF9FD10E}" type="slidenum">
              <a:rPr lang="ar-SA"/>
              <a:pPr>
                <a:defRPr/>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7B438243-840F-4CEC-B1D8-7C2719924215}" type="slidenum">
              <a:rPr lang="ar-SA"/>
              <a:pPr>
                <a:defRPr/>
              </a:pPr>
              <a:t>‹#›</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416F381B-FE5F-45A8-9C39-813BCA5FFE40}" type="slidenum">
              <a:rPr lang="ar-SA"/>
              <a:pPr>
                <a:defRPr/>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3"/>
          <p:cNvSpPr>
            <a:spLocks noGrp="1" noChangeArrowheads="1"/>
          </p:cNvSpPr>
          <p:nvPr>
            <p:ph type="dt" sz="half" idx="10"/>
          </p:nvPr>
        </p:nvSpPr>
        <p:spPr>
          <a:ln/>
        </p:spPr>
        <p:txBody>
          <a:bodyPr/>
          <a:lstStyle>
            <a:lvl1pPr>
              <a:defRPr/>
            </a:lvl1pPr>
          </a:lstStyle>
          <a:p>
            <a:pPr>
              <a:defRPr/>
            </a:pPr>
            <a:endParaRPr lang="en-US"/>
          </a:p>
        </p:txBody>
      </p:sp>
      <p:sp>
        <p:nvSpPr>
          <p:cNvPr id="8" name="Rectangle 24"/>
          <p:cNvSpPr>
            <a:spLocks noGrp="1" noChangeArrowheads="1"/>
          </p:cNvSpPr>
          <p:nvPr>
            <p:ph type="ftr" sz="quarter" idx="11"/>
          </p:nvPr>
        </p:nvSpPr>
        <p:spPr>
          <a:ln/>
        </p:spPr>
        <p:txBody>
          <a:bodyPr/>
          <a:lstStyle>
            <a:lvl1pPr>
              <a:defRPr/>
            </a:lvl1pPr>
          </a:lstStyle>
          <a:p>
            <a:pPr>
              <a:defRPr/>
            </a:pPr>
            <a:endParaRPr lang="en-US"/>
          </a:p>
        </p:txBody>
      </p:sp>
      <p:sp>
        <p:nvSpPr>
          <p:cNvPr id="9" name="Rectangle 25"/>
          <p:cNvSpPr>
            <a:spLocks noGrp="1" noChangeArrowheads="1"/>
          </p:cNvSpPr>
          <p:nvPr>
            <p:ph type="sldNum" sz="quarter" idx="12"/>
          </p:nvPr>
        </p:nvSpPr>
        <p:spPr>
          <a:ln/>
        </p:spPr>
        <p:txBody>
          <a:bodyPr/>
          <a:lstStyle>
            <a:lvl1pPr>
              <a:defRPr/>
            </a:lvl1pPr>
          </a:lstStyle>
          <a:p>
            <a:pPr>
              <a:defRPr/>
            </a:pPr>
            <a:fld id="{AAACA1C9-EEAB-4AB1-94CD-FC07439CE7D3}" type="slidenum">
              <a:rPr lang="ar-SA"/>
              <a:pPr>
                <a:defRPr/>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3"/>
          <p:cNvSpPr>
            <a:spLocks noGrp="1" noChangeArrowheads="1"/>
          </p:cNvSpPr>
          <p:nvPr>
            <p:ph type="dt" sz="half" idx="10"/>
          </p:nvPr>
        </p:nvSpPr>
        <p:spPr>
          <a:ln/>
        </p:spPr>
        <p:txBody>
          <a:bodyPr/>
          <a:lstStyle>
            <a:lvl1pPr>
              <a:defRPr/>
            </a:lvl1pPr>
          </a:lstStyle>
          <a:p>
            <a:pPr>
              <a:defRPr/>
            </a:pPr>
            <a:endParaRPr lang="en-US"/>
          </a:p>
        </p:txBody>
      </p:sp>
      <p:sp>
        <p:nvSpPr>
          <p:cNvPr id="4" name="Rectangle 24"/>
          <p:cNvSpPr>
            <a:spLocks noGrp="1" noChangeArrowheads="1"/>
          </p:cNvSpPr>
          <p:nvPr>
            <p:ph type="ftr" sz="quarter" idx="11"/>
          </p:nvPr>
        </p:nvSpPr>
        <p:spPr>
          <a:ln/>
        </p:spPr>
        <p:txBody>
          <a:bodyPr/>
          <a:lstStyle>
            <a:lvl1pPr>
              <a:defRPr/>
            </a:lvl1pPr>
          </a:lstStyle>
          <a:p>
            <a:pPr>
              <a:defRPr/>
            </a:pPr>
            <a:endParaRPr lang="en-US"/>
          </a:p>
        </p:txBody>
      </p:sp>
      <p:sp>
        <p:nvSpPr>
          <p:cNvPr id="5" name="Rectangle 25"/>
          <p:cNvSpPr>
            <a:spLocks noGrp="1" noChangeArrowheads="1"/>
          </p:cNvSpPr>
          <p:nvPr>
            <p:ph type="sldNum" sz="quarter" idx="12"/>
          </p:nvPr>
        </p:nvSpPr>
        <p:spPr>
          <a:ln/>
        </p:spPr>
        <p:txBody>
          <a:bodyPr/>
          <a:lstStyle>
            <a:lvl1pPr>
              <a:defRPr/>
            </a:lvl1pPr>
          </a:lstStyle>
          <a:p>
            <a:pPr>
              <a:defRPr/>
            </a:pPr>
            <a:fld id="{C823797B-D0B2-404D-9D02-C6F563E600E1}" type="slidenum">
              <a:rPr lang="ar-SA"/>
              <a:pPr>
                <a:defRPr/>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p>
        </p:txBody>
      </p:sp>
      <p:sp>
        <p:nvSpPr>
          <p:cNvPr id="3" name="Rectangle 24"/>
          <p:cNvSpPr>
            <a:spLocks noGrp="1" noChangeArrowheads="1"/>
          </p:cNvSpPr>
          <p:nvPr>
            <p:ph type="ftr" sz="quarter" idx="11"/>
          </p:nvPr>
        </p:nvSpPr>
        <p:spPr>
          <a:ln/>
        </p:spPr>
        <p:txBody>
          <a:bodyPr/>
          <a:lstStyle>
            <a:lvl1pPr>
              <a:defRPr/>
            </a:lvl1pPr>
          </a:lstStyle>
          <a:p>
            <a:pPr>
              <a:defRPr/>
            </a:pPr>
            <a:endParaRPr lang="en-US"/>
          </a:p>
        </p:txBody>
      </p:sp>
      <p:sp>
        <p:nvSpPr>
          <p:cNvPr id="4" name="Rectangle 25"/>
          <p:cNvSpPr>
            <a:spLocks noGrp="1" noChangeArrowheads="1"/>
          </p:cNvSpPr>
          <p:nvPr>
            <p:ph type="sldNum" sz="quarter" idx="12"/>
          </p:nvPr>
        </p:nvSpPr>
        <p:spPr>
          <a:ln/>
        </p:spPr>
        <p:txBody>
          <a:bodyPr/>
          <a:lstStyle>
            <a:lvl1pPr>
              <a:defRPr/>
            </a:lvl1pPr>
          </a:lstStyle>
          <a:p>
            <a:pPr>
              <a:defRPr/>
            </a:pPr>
            <a:fld id="{F2210A13-254E-4730-BAC6-A3E74E5D0ED6}" type="slidenum">
              <a:rPr lang="ar-SA"/>
              <a:pPr>
                <a:defRPr/>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712F8770-4D45-4880-9218-B6E42D3BE10F}" type="slidenum">
              <a:rPr lang="ar-SA"/>
              <a:pPr>
                <a:defRPr/>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116B588A-70EF-437F-AC20-B367BC7E38A7}" type="slidenum">
              <a:rPr lang="ar-SA"/>
              <a:pPr>
                <a:defRPr/>
              </a:pPr>
              <a:t>‹#›</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0" y="0"/>
            <a:ext cx="9144000" cy="6934200"/>
            <a:chOff x="0" y="0"/>
            <a:chExt cx="5760" cy="4368"/>
          </a:xfrm>
        </p:grpSpPr>
        <p:sp>
          <p:nvSpPr>
            <p:cNvPr id="4099"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en-US">
                <a:cs typeface="Arial" charset="0"/>
              </a:endParaRPr>
            </a:p>
          </p:txBody>
        </p:sp>
        <p:sp>
          <p:nvSpPr>
            <p:cNvPr id="4100"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1"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2"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3"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4"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5"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6"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07"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en-US">
                <a:cs typeface="Arial" charset="0"/>
              </a:endParaRPr>
            </a:p>
          </p:txBody>
        </p:sp>
        <p:sp>
          <p:nvSpPr>
            <p:cNvPr id="4108"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en-US">
                <a:cs typeface="Arial" charset="0"/>
              </a:endParaRPr>
            </a:p>
          </p:txBody>
        </p:sp>
        <p:sp>
          <p:nvSpPr>
            <p:cNvPr id="4109"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en-US">
                <a:cs typeface="Arial" charset="0"/>
              </a:endParaRPr>
            </a:p>
          </p:txBody>
        </p:sp>
        <p:sp>
          <p:nvSpPr>
            <p:cNvPr id="4110"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en-US">
                <a:cs typeface="Arial" charset="0"/>
              </a:endParaRPr>
            </a:p>
          </p:txBody>
        </p:sp>
        <p:sp>
          <p:nvSpPr>
            <p:cNvPr id="4111"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en-US">
                <a:cs typeface="Arial" charset="0"/>
              </a:endParaRPr>
            </a:p>
          </p:txBody>
        </p:sp>
        <p:sp>
          <p:nvSpPr>
            <p:cNvPr id="4112"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en-US">
                <a:cs typeface="Arial" charset="0"/>
              </a:endParaRPr>
            </a:p>
          </p:txBody>
        </p:sp>
        <p:sp>
          <p:nvSpPr>
            <p:cNvPr id="4113"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en-US">
                <a:cs typeface="Arial" charset="0"/>
              </a:endParaRPr>
            </a:p>
          </p:txBody>
        </p:sp>
        <p:sp>
          <p:nvSpPr>
            <p:cNvPr id="4114"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sp>
          <p:nvSpPr>
            <p:cNvPr id="4115"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en-US">
                <a:cs typeface="Arial" charset="0"/>
              </a:endParaRPr>
            </a:p>
          </p:txBody>
        </p:sp>
        <p:sp>
          <p:nvSpPr>
            <p:cNvPr id="4116"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cs typeface="Arial" charset="0"/>
              </a:endParaRPr>
            </a:p>
          </p:txBody>
        </p:sp>
      </p:grpSp>
      <p:sp>
        <p:nvSpPr>
          <p:cNvPr id="4117"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118"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19"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smtClean="0">
                <a:effectLst>
                  <a:outerShdw blurRad="38100" dist="38100" dir="2700000" algn="tl">
                    <a:srgbClr val="FFFFFF"/>
                  </a:outerShdw>
                </a:effectLst>
                <a:cs typeface="Arial" charset="0"/>
              </a:defRPr>
            </a:lvl1pPr>
          </a:lstStyle>
          <a:p>
            <a:pPr>
              <a:defRPr/>
            </a:pPr>
            <a:endParaRPr lang="en-US"/>
          </a:p>
        </p:txBody>
      </p:sp>
      <p:sp>
        <p:nvSpPr>
          <p:cNvPr id="4120"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smtClean="0">
                <a:effectLst>
                  <a:outerShdw blurRad="38100" dist="38100" dir="2700000" algn="tl">
                    <a:srgbClr val="FFFFFF"/>
                  </a:outerShdw>
                </a:effectLst>
                <a:cs typeface="Arial" charset="0"/>
              </a:defRPr>
            </a:lvl1pPr>
          </a:lstStyle>
          <a:p>
            <a:pPr>
              <a:defRPr/>
            </a:pPr>
            <a:endParaRPr lang="en-US"/>
          </a:p>
        </p:txBody>
      </p:sp>
      <p:sp>
        <p:nvSpPr>
          <p:cNvPr id="4121"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400" smtClean="0">
                <a:effectLst>
                  <a:outerShdw blurRad="38100" dist="38100" dir="2700000" algn="tl">
                    <a:srgbClr val="FFFFFF"/>
                  </a:outerShdw>
                </a:effectLst>
                <a:cs typeface="Arial" charset="0"/>
              </a:defRPr>
            </a:lvl1pPr>
          </a:lstStyle>
          <a:p>
            <a:pPr>
              <a:defRPr/>
            </a:pPr>
            <a:fld id="{B4F4A95A-1019-4ED0-A828-6175116B0327}"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678"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p:random/>
  </p:transition>
  <p:txStyles>
    <p:titleStyle>
      <a:lvl1pPr algn="ctr" rtl="1"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1"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1"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1"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1"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p:titleStyle>
    <p:bodyStyle>
      <a:lvl1pPr marL="342900" indent="-342900" algn="r" rtl="1"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FFFFFF"/>
            </a:outerShdw>
          </a:effectLst>
          <a:latin typeface="+mn-lt"/>
          <a:ea typeface="+mn-ea"/>
          <a:cs typeface="+mn-cs"/>
        </a:defRPr>
      </a:lvl1pPr>
      <a:lvl2pPr marL="742950" indent="-285750" algn="r" rtl="1" eaLnBrk="0" fontAlgn="base" hangingPunct="0">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FFFFFF"/>
            </a:outerShdw>
          </a:effectLst>
          <a:latin typeface="+mn-lt"/>
          <a:cs typeface="+mn-cs"/>
        </a:defRPr>
      </a:lvl2pPr>
      <a:lvl3pPr marL="1143000" indent="-228600" algn="r" rtl="1" eaLnBrk="0" fontAlgn="base" hangingPunct="0">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FFFFFF"/>
            </a:outerShdw>
          </a:effectLst>
          <a:latin typeface="+mn-lt"/>
          <a:cs typeface="+mn-cs"/>
        </a:defRPr>
      </a:lvl3pPr>
      <a:lvl4pPr marL="1600200" indent="-228600" algn="r" rtl="1" eaLnBrk="0" fontAlgn="base" hangingPunct="0">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4pPr>
      <a:lvl5pPr marL="2057400" indent="-228600" algn="r" rtl="1" eaLnBrk="0" fontAlgn="base" hangingPunct="0">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5pPr>
      <a:lvl6pPr marL="2514600" indent="-228600" algn="r" rtl="1"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6pPr>
      <a:lvl7pPr marL="2971800" indent="-228600" algn="r" rtl="1"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7pPr>
      <a:lvl8pPr marL="3429000" indent="-228600" algn="r" rtl="1"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8pPr>
      <a:lvl9pPr marL="3886200" indent="-228600" algn="r" rtl="1"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FFFFFF"/>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adc.bmjjournals.com/archdischild/content/vol85/issue3/images/large/001189.f1.jpeg" TargetMode="External"/><Relationship Id="rId1" Type="http://schemas.openxmlformats.org/officeDocument/2006/relationships/slideLayout" Target="../slideLayouts/slideLayout7.xml"/><Relationship Id="rId4" Type="http://schemas.openxmlformats.org/officeDocument/2006/relationships/image" Target="file:///C:\My%20Documents\09_files\001189.f1.gi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image" Target="../media/image30.wmf"/></Relationships>
</file>

<file path=ppt/slides/_rels/slide8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kawasaki/kawasaki1.avi"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kawasaki/kawasaki.avi" TargetMode="Externa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143000" y="1219200"/>
            <a:ext cx="7620000" cy="1006475"/>
          </a:xfrm>
          <a:prstGeom prst="rect">
            <a:avLst/>
          </a:prstGeom>
          <a:noFill/>
          <a:ln w="12700" cap="sq">
            <a:noFill/>
            <a:miter lim="800000"/>
            <a:headEnd type="none" w="sm" len="sm"/>
            <a:tailEnd type="none" w="sm" len="sm"/>
          </a:ln>
        </p:spPr>
        <p:txBody>
          <a:bodyPr>
            <a:spAutoFit/>
          </a:bodyPr>
          <a:lstStyle/>
          <a:p>
            <a:pPr algn="ctr" rtl="0"/>
            <a:r>
              <a:rPr lang="ar-SA" sz="6000" b="1">
                <a:latin typeface="Andale Mono" pitchFamily="57" charset="0"/>
                <a:cs typeface="Andalus" pitchFamily="2" charset="-78"/>
              </a:rPr>
              <a:t>بسم الله الرحمن الرحيم</a:t>
            </a:r>
            <a:endParaRPr lang="ar-SA" sz="6000" b="1">
              <a:cs typeface="Times New Roman" pitchFamily="18" charset="0"/>
            </a:endParaRPr>
          </a:p>
        </p:txBody>
      </p:sp>
      <p:sp>
        <p:nvSpPr>
          <p:cNvPr id="6147" name="Rectangle 3"/>
          <p:cNvSpPr>
            <a:spLocks noChangeArrowheads="1"/>
          </p:cNvSpPr>
          <p:nvPr/>
        </p:nvSpPr>
        <p:spPr bwMode="auto">
          <a:xfrm>
            <a:off x="250825" y="2997200"/>
            <a:ext cx="8642350" cy="1860550"/>
          </a:xfrm>
          <a:prstGeom prst="rect">
            <a:avLst/>
          </a:prstGeom>
          <a:noFill/>
          <a:ln w="12700" cap="sq">
            <a:noFill/>
            <a:miter lim="800000"/>
            <a:headEnd type="none" w="sm" len="sm"/>
            <a:tailEnd type="none" w="sm" len="sm"/>
          </a:ln>
        </p:spPr>
        <p:txBody>
          <a:bodyPr>
            <a:spAutoFit/>
          </a:bodyPr>
          <a:lstStyle/>
          <a:p>
            <a:pPr algn="ctr" rtl="0"/>
            <a:r>
              <a:rPr lang="ar-SA" sz="4800" b="1">
                <a:latin typeface="Andale Mono" pitchFamily="57" charset="0"/>
                <a:cs typeface="Andalus" pitchFamily="2" charset="-78"/>
              </a:rPr>
              <a:t>ويسألونك عن الروح قل الروح من أمر ربي وما أوتيتم من العلم إلا قليلاً</a:t>
            </a:r>
            <a:endParaRPr lang="en-US" sz="2000" b="1">
              <a:latin typeface="Andale Mono" pitchFamily="57" charset="0"/>
              <a:cs typeface="Times New Roman" pitchFamily="18" charset="0"/>
            </a:endParaRPr>
          </a:p>
          <a:p>
            <a:pPr algn="ctr" rtl="0" eaLnBrk="0" hangingPunct="0"/>
            <a:endParaRPr lang="en-US" sz="2000">
              <a:cs typeface="Times New Roman" pitchFamily="18" charset="0"/>
            </a:endParaRPr>
          </a:p>
        </p:txBody>
      </p:sp>
      <p:sp>
        <p:nvSpPr>
          <p:cNvPr id="6148" name="Rectangle 4"/>
          <p:cNvSpPr>
            <a:spLocks noChangeArrowheads="1"/>
          </p:cNvSpPr>
          <p:nvPr/>
        </p:nvSpPr>
        <p:spPr bwMode="auto">
          <a:xfrm>
            <a:off x="1066800" y="5638800"/>
            <a:ext cx="2743200" cy="641350"/>
          </a:xfrm>
          <a:prstGeom prst="rect">
            <a:avLst/>
          </a:prstGeom>
          <a:noFill/>
          <a:ln w="12700" cap="sq">
            <a:noFill/>
            <a:miter lim="800000"/>
            <a:headEnd type="none" w="sm" len="sm"/>
            <a:tailEnd type="none" w="sm" len="sm"/>
          </a:ln>
        </p:spPr>
        <p:txBody>
          <a:bodyPr>
            <a:spAutoFit/>
          </a:bodyPr>
          <a:lstStyle/>
          <a:p>
            <a:pPr algn="ctr" rtl="0"/>
            <a:r>
              <a:rPr lang="ar-SA" sz="3600">
                <a:cs typeface="Andalus" pitchFamily="2" charset="-78"/>
              </a:rPr>
              <a:t>صدق الله العظيم</a:t>
            </a:r>
            <a:r>
              <a:rPr lang="en-US" sz="3600">
                <a:cs typeface="Times New Roman" pitchFamily="18" charset="0"/>
              </a:rPr>
              <a:t> </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68313" y="0"/>
            <a:ext cx="8229600" cy="1143000"/>
          </a:xfrm>
        </p:spPr>
        <p:txBody>
          <a:bodyPr/>
          <a:lstStyle/>
          <a:p>
            <a:pPr algn="l" eaLnBrk="1" hangingPunct="1">
              <a:defRPr/>
            </a:pPr>
            <a:r>
              <a:rPr lang="en-US" u="sng"/>
              <a:t>Pathogenesis (cont.):</a:t>
            </a:r>
          </a:p>
        </p:txBody>
      </p:sp>
      <p:sp>
        <p:nvSpPr>
          <p:cNvPr id="43011" name="Rectangle 3"/>
          <p:cNvSpPr>
            <a:spLocks noGrp="1" noChangeArrowheads="1"/>
          </p:cNvSpPr>
          <p:nvPr>
            <p:ph type="body" sz="half" idx="1"/>
          </p:nvPr>
        </p:nvSpPr>
        <p:spPr>
          <a:xfrm>
            <a:off x="755650" y="981075"/>
            <a:ext cx="8388350" cy="5589588"/>
          </a:xfrm>
        </p:spPr>
        <p:txBody>
          <a:bodyPr/>
          <a:lstStyle/>
          <a:p>
            <a:pPr algn="l" eaLnBrk="1" hangingPunct="1">
              <a:buFont typeface="Wingdings" pitchFamily="2" charset="2"/>
              <a:buNone/>
              <a:defRPr/>
            </a:pPr>
            <a:r>
              <a:rPr lang="en-US" sz="4000" b="1" i="1"/>
              <a:t>1. Toxic effects of streptococcal products initiating tissue injury.</a:t>
            </a:r>
          </a:p>
          <a:p>
            <a:pPr algn="l" eaLnBrk="1" hangingPunct="1">
              <a:buFont typeface="Wingdings" pitchFamily="2" charset="2"/>
              <a:buNone/>
              <a:defRPr/>
            </a:pPr>
            <a:r>
              <a:rPr lang="en-US" sz="4000" b="1" i="1"/>
              <a:t>2. Inflammation mediated by antigen-antibody complexes, localized to sites of tissue injury.</a:t>
            </a:r>
          </a:p>
          <a:p>
            <a:pPr algn="l" eaLnBrk="1" hangingPunct="1">
              <a:buFont typeface="Wingdings" pitchFamily="2" charset="2"/>
              <a:buNone/>
              <a:defRPr/>
            </a:pPr>
            <a:r>
              <a:rPr lang="en-US" sz="4000" b="1" i="1"/>
              <a:t>3. Autoimmune phenomena induced by similarity of certain streptococcal and human tissue antigens.</a:t>
            </a:r>
            <a:r>
              <a:rPr lang="en-US" sz="2400"/>
              <a:t> </a:t>
            </a:r>
          </a:p>
        </p:txBody>
      </p:sp>
      <p:pic>
        <p:nvPicPr>
          <p:cNvPr id="15364" name="Picture 4" descr="REDHEART"/>
          <p:cNvPicPr>
            <a:picLocks noGrp="1" noChangeAspect="1" noChangeArrowheads="1" noCrop="1"/>
          </p:cNvPicPr>
          <p:nvPr>
            <p:ph sz="quarter" idx="2"/>
          </p:nvPr>
        </p:nvPicPr>
        <p:blipFill>
          <a:blip r:embed="rId2" cstate="print"/>
          <a:srcRect/>
          <a:stretch>
            <a:fillRect/>
          </a:stretch>
        </p:blipFill>
        <p:spPr>
          <a:xfrm>
            <a:off x="395288" y="2492375"/>
            <a:ext cx="381000" cy="381000"/>
          </a:xfrm>
          <a:noFill/>
        </p:spPr>
      </p:pic>
      <p:pic>
        <p:nvPicPr>
          <p:cNvPr id="15365" name="Picture 6" descr="REDHEART"/>
          <p:cNvPicPr>
            <a:picLocks noGrp="1" noChangeAspect="1" noChangeArrowheads="1" noCrop="1"/>
          </p:cNvPicPr>
          <p:nvPr>
            <p:ph sz="quarter" idx="3"/>
          </p:nvPr>
        </p:nvPicPr>
        <p:blipFill>
          <a:blip r:embed="rId2" cstate="print"/>
          <a:srcRect/>
          <a:stretch>
            <a:fillRect/>
          </a:stretch>
        </p:blipFill>
        <p:spPr>
          <a:xfrm>
            <a:off x="395288" y="4437063"/>
            <a:ext cx="381000" cy="381000"/>
          </a:xfrm>
          <a:noFill/>
        </p:spPr>
      </p:pic>
      <p:pic>
        <p:nvPicPr>
          <p:cNvPr id="15366" name="Picture 8" descr="REDHEART"/>
          <p:cNvPicPr>
            <a:picLocks noChangeAspect="1" noChangeArrowheads="1" noCrop="1"/>
          </p:cNvPicPr>
          <p:nvPr/>
        </p:nvPicPr>
        <p:blipFill>
          <a:blip r:embed="rId2" cstate="print"/>
          <a:srcRect/>
          <a:stretch>
            <a:fillRect/>
          </a:stretch>
        </p:blipFill>
        <p:spPr bwMode="auto">
          <a:xfrm>
            <a:off x="395288" y="1196975"/>
            <a:ext cx="381000" cy="381000"/>
          </a:xfrm>
          <a:prstGeom prst="rect">
            <a:avLst/>
          </a:prstGeom>
          <a:noFill/>
          <a:ln w="9525">
            <a:noFill/>
            <a:miter lim="800000"/>
            <a:headEnd/>
            <a:tailEnd/>
          </a:ln>
        </p:spPr>
      </p:pic>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68313" y="0"/>
            <a:ext cx="8229600" cy="1143000"/>
          </a:xfrm>
        </p:spPr>
        <p:txBody>
          <a:bodyPr/>
          <a:lstStyle/>
          <a:p>
            <a:pPr algn="l" eaLnBrk="1" hangingPunct="1">
              <a:defRPr/>
            </a:pPr>
            <a:r>
              <a:rPr lang="en-US" u="sng"/>
              <a:t>Pathogenesis (cont.):</a:t>
            </a:r>
          </a:p>
        </p:txBody>
      </p:sp>
      <p:sp>
        <p:nvSpPr>
          <p:cNvPr id="46083" name="Rectangle 3"/>
          <p:cNvSpPr>
            <a:spLocks noGrp="1" noChangeArrowheads="1"/>
          </p:cNvSpPr>
          <p:nvPr>
            <p:ph type="body" idx="1"/>
          </p:nvPr>
        </p:nvSpPr>
        <p:spPr/>
        <p:txBody>
          <a:bodyPr/>
          <a:lstStyle/>
          <a:p>
            <a:pPr algn="l" eaLnBrk="1" hangingPunct="1">
              <a:buFont typeface="Wingdings" pitchFamily="2" charset="2"/>
              <a:buNone/>
              <a:defRPr/>
            </a:pPr>
            <a:r>
              <a:rPr lang="en-US" sz="4400" b="1" i="1"/>
              <a:t>Several observations suggest that specific genetic constitution of the host may predispose to the occurrence and / or recurrence of ARF.</a:t>
            </a: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pic33"/>
          <p:cNvPicPr>
            <a:picLocks noChangeAspect="1" noChangeArrowheads="1"/>
          </p:cNvPicPr>
          <p:nvPr/>
        </p:nvPicPr>
        <p:blipFill>
          <a:blip r:embed="rId2" cstate="print"/>
          <a:srcRect/>
          <a:stretch>
            <a:fillRect/>
          </a:stretch>
        </p:blipFill>
        <p:spPr bwMode="auto">
          <a:xfrm>
            <a:off x="0" y="692150"/>
            <a:ext cx="9144000" cy="5514975"/>
          </a:xfrm>
          <a:prstGeom prst="rect">
            <a:avLst/>
          </a:prstGeom>
          <a:noFill/>
          <a:ln w="9525">
            <a:noFill/>
            <a:miter lim="800000"/>
            <a:headEnd/>
            <a:tailEnd/>
          </a:ln>
        </p:spPr>
      </p:pic>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l" eaLnBrk="1" hangingPunct="1">
              <a:defRPr/>
            </a:pPr>
            <a:r>
              <a:rPr lang="en-US" u="sng"/>
              <a:t>ARF Epidemiology:</a:t>
            </a:r>
          </a:p>
        </p:txBody>
      </p:sp>
      <p:sp>
        <p:nvSpPr>
          <p:cNvPr id="48131" name="Rectangle 3"/>
          <p:cNvSpPr>
            <a:spLocks noGrp="1" noChangeArrowheads="1"/>
          </p:cNvSpPr>
          <p:nvPr>
            <p:ph type="body" sz="half" idx="1"/>
          </p:nvPr>
        </p:nvSpPr>
        <p:spPr>
          <a:xfrm>
            <a:off x="684213" y="1600200"/>
            <a:ext cx="8064500" cy="4530725"/>
          </a:xfrm>
        </p:spPr>
        <p:txBody>
          <a:bodyPr/>
          <a:lstStyle/>
          <a:p>
            <a:pPr algn="l" eaLnBrk="1" hangingPunct="1">
              <a:lnSpc>
                <a:spcPct val="90000"/>
              </a:lnSpc>
              <a:buFont typeface="Wingdings" pitchFamily="2" charset="2"/>
              <a:buNone/>
              <a:defRPr/>
            </a:pPr>
            <a:r>
              <a:rPr lang="en-US" sz="2800" b="1" i="1"/>
              <a:t>It mirrors the epidemiology of streptococcal pharyngitis.</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The peak age incidence is 5 to 15 years, but both primary and recurrent cases can occur in adults. ARF is rare before the age of 4 years.</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There is no clear-cut gender predisposition, although females are more likely to develop certain manifestations such as Sydenham</a:t>
            </a:r>
            <a:r>
              <a:rPr lang="en-US" sz="2800" b="1" i="1">
                <a:latin typeface="Arial"/>
              </a:rPr>
              <a:t>’</a:t>
            </a:r>
            <a:r>
              <a:rPr lang="en-US" sz="2800" b="1" i="1"/>
              <a:t>s chorea.</a:t>
            </a:r>
          </a:p>
          <a:p>
            <a:pPr algn="l" eaLnBrk="1" hangingPunct="1">
              <a:lnSpc>
                <a:spcPct val="90000"/>
              </a:lnSpc>
              <a:buFont typeface="Wingdings" pitchFamily="2" charset="2"/>
              <a:buNone/>
              <a:defRPr/>
            </a:pPr>
            <a:endParaRPr lang="en-US" sz="2800"/>
          </a:p>
        </p:txBody>
      </p:sp>
      <p:pic>
        <p:nvPicPr>
          <p:cNvPr id="18436" name="Picture 4" descr="REDHEART"/>
          <p:cNvPicPr>
            <a:picLocks noGrp="1" noChangeAspect="1" noChangeArrowheads="1" noCrop="1"/>
          </p:cNvPicPr>
          <p:nvPr>
            <p:ph sz="quarter" idx="2"/>
          </p:nvPr>
        </p:nvPicPr>
        <p:blipFill>
          <a:blip r:embed="rId2" cstate="print"/>
          <a:srcRect/>
          <a:stretch>
            <a:fillRect/>
          </a:stretch>
        </p:blipFill>
        <p:spPr>
          <a:xfrm>
            <a:off x="323850" y="2924175"/>
            <a:ext cx="381000" cy="381000"/>
          </a:xfrm>
          <a:noFill/>
        </p:spPr>
      </p:pic>
      <p:pic>
        <p:nvPicPr>
          <p:cNvPr id="18437" name="Picture 6" descr="REDHEART"/>
          <p:cNvPicPr>
            <a:picLocks noGrp="1" noChangeAspect="1" noChangeArrowheads="1" noCrop="1"/>
          </p:cNvPicPr>
          <p:nvPr>
            <p:ph sz="quarter" idx="3"/>
          </p:nvPr>
        </p:nvPicPr>
        <p:blipFill>
          <a:blip r:embed="rId2" cstate="print"/>
          <a:srcRect/>
          <a:stretch>
            <a:fillRect/>
          </a:stretch>
        </p:blipFill>
        <p:spPr>
          <a:xfrm>
            <a:off x="323850" y="4652963"/>
            <a:ext cx="381000" cy="381000"/>
          </a:xfrm>
          <a:noFill/>
        </p:spPr>
      </p:pic>
      <p:pic>
        <p:nvPicPr>
          <p:cNvPr id="18438" name="Picture 8" descr="REDHEART"/>
          <p:cNvPicPr>
            <a:picLocks noChangeAspect="1" noChangeArrowheads="1" noCrop="1"/>
          </p:cNvPicPr>
          <p:nvPr/>
        </p:nvPicPr>
        <p:blipFill>
          <a:blip r:embed="rId2" cstate="print"/>
          <a:srcRect/>
          <a:stretch>
            <a:fillRect/>
          </a:stretch>
        </p:blipFill>
        <p:spPr bwMode="auto">
          <a:xfrm>
            <a:off x="323850" y="1628775"/>
            <a:ext cx="381000" cy="381000"/>
          </a:xfrm>
          <a:prstGeom prst="rect">
            <a:avLst/>
          </a:prstGeom>
          <a:noFill/>
          <a:ln w="9525">
            <a:noFill/>
            <a:miter lim="800000"/>
            <a:headEnd/>
            <a:tailEnd/>
          </a:ln>
        </p:spPr>
      </p:pic>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C:\My Documents\09_files\001189.f1.gif">
            <a:hlinkClick r:id="rId2"/>
          </p:cNvPr>
          <p:cNvPicPr>
            <a:picLocks noChangeAspect="1" noChangeArrowheads="1"/>
          </p:cNvPicPr>
          <p:nvPr/>
        </p:nvPicPr>
        <p:blipFill>
          <a:blip r:embed="rId3" r:link="rId4" cstate="print"/>
          <a:srcRect/>
          <a:stretch>
            <a:fillRect/>
          </a:stretch>
        </p:blipFill>
        <p:spPr bwMode="auto">
          <a:xfrm>
            <a:off x="611188" y="260350"/>
            <a:ext cx="7667625" cy="5473700"/>
          </a:xfrm>
          <a:prstGeom prst="rect">
            <a:avLst/>
          </a:prstGeom>
          <a:noFill/>
          <a:ln w="9525">
            <a:noFill/>
            <a:miter lim="800000"/>
            <a:headEnd/>
            <a:tailEnd/>
          </a:ln>
        </p:spPr>
      </p:pic>
      <p:sp>
        <p:nvSpPr>
          <p:cNvPr id="51205" name="Rectangle 5"/>
          <p:cNvSpPr>
            <a:spLocks noGrp="1" noChangeArrowheads="1"/>
          </p:cNvSpPr>
          <p:nvPr>
            <p:ph type="title" idx="4294967295"/>
          </p:nvPr>
        </p:nvSpPr>
        <p:spPr>
          <a:xfrm>
            <a:off x="914400" y="5805488"/>
            <a:ext cx="8229600" cy="1052512"/>
          </a:xfrm>
        </p:spPr>
        <p:txBody>
          <a:bodyPr/>
          <a:lstStyle/>
          <a:p>
            <a:pPr algn="l" eaLnBrk="1" hangingPunct="1">
              <a:defRPr/>
            </a:pPr>
            <a:r>
              <a:rPr lang="en-US" sz="2800"/>
              <a:t>ARF age at diagnosis in a high incidence population in Australia (</a:t>
            </a:r>
            <a:r>
              <a:rPr lang="en-US" sz="2800" b="0"/>
              <a:t>Arch Dis Child 2001 ;85:223-227)</a:t>
            </a:r>
            <a:endParaRPr lang="en-US" sz="4000" b="0"/>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95288" y="0"/>
            <a:ext cx="8229600" cy="1143000"/>
          </a:xfrm>
        </p:spPr>
        <p:txBody>
          <a:bodyPr/>
          <a:lstStyle/>
          <a:p>
            <a:pPr algn="l" eaLnBrk="1" hangingPunct="1">
              <a:defRPr/>
            </a:pPr>
            <a:r>
              <a:rPr lang="en-US" u="sng"/>
              <a:t>ARF Epidemiology (cont.):</a:t>
            </a:r>
          </a:p>
        </p:txBody>
      </p:sp>
      <p:sp>
        <p:nvSpPr>
          <p:cNvPr id="53251" name="Rectangle 3"/>
          <p:cNvSpPr>
            <a:spLocks noGrp="1" noChangeArrowheads="1"/>
          </p:cNvSpPr>
          <p:nvPr>
            <p:ph type="body" sz="half" idx="1"/>
          </p:nvPr>
        </p:nvSpPr>
        <p:spPr>
          <a:xfrm>
            <a:off x="611188" y="1600200"/>
            <a:ext cx="8208962" cy="4530725"/>
          </a:xfrm>
        </p:spPr>
        <p:txBody>
          <a:bodyPr/>
          <a:lstStyle/>
          <a:p>
            <a:pPr algn="l" eaLnBrk="1" hangingPunct="1">
              <a:lnSpc>
                <a:spcPct val="90000"/>
              </a:lnSpc>
              <a:buFont typeface="Wingdings" pitchFamily="2" charset="2"/>
              <a:buNone/>
              <a:defRPr/>
            </a:pPr>
            <a:r>
              <a:rPr lang="en-US" sz="2800" b="1" i="1"/>
              <a:t>There is no known racial predisposition.</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The disease peaks in cooler months of the year.</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Crowding and low socioeconomic status are the main environmental factors favoring the occurrence of ARF.</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ARF remains a common and important health problem in developing countries.</a:t>
            </a:r>
          </a:p>
        </p:txBody>
      </p:sp>
      <p:pic>
        <p:nvPicPr>
          <p:cNvPr id="20484" name="Picture 4" descr="REDHEART"/>
          <p:cNvPicPr>
            <a:picLocks noGrp="1" noChangeAspect="1" noChangeArrowheads="1" noCrop="1"/>
          </p:cNvPicPr>
          <p:nvPr>
            <p:ph sz="quarter" idx="2"/>
          </p:nvPr>
        </p:nvPicPr>
        <p:blipFill>
          <a:blip r:embed="rId2" cstate="print"/>
          <a:srcRect/>
          <a:stretch>
            <a:fillRect/>
          </a:stretch>
        </p:blipFill>
        <p:spPr>
          <a:xfrm>
            <a:off x="323850" y="3500438"/>
            <a:ext cx="381000" cy="381000"/>
          </a:xfrm>
          <a:noFill/>
        </p:spPr>
      </p:pic>
      <p:pic>
        <p:nvPicPr>
          <p:cNvPr id="20485" name="Picture 6" descr="REDHEART"/>
          <p:cNvPicPr>
            <a:picLocks noGrp="1" noChangeAspect="1" noChangeArrowheads="1" noCrop="1"/>
          </p:cNvPicPr>
          <p:nvPr>
            <p:ph sz="quarter" idx="3"/>
          </p:nvPr>
        </p:nvPicPr>
        <p:blipFill>
          <a:blip r:embed="rId2" cstate="print"/>
          <a:srcRect/>
          <a:stretch>
            <a:fillRect/>
          </a:stretch>
        </p:blipFill>
        <p:spPr>
          <a:xfrm>
            <a:off x="323850" y="5157788"/>
            <a:ext cx="381000" cy="381000"/>
          </a:xfrm>
          <a:noFill/>
        </p:spPr>
      </p:pic>
      <p:pic>
        <p:nvPicPr>
          <p:cNvPr id="20486" name="Picture 8" descr="REDHEART"/>
          <p:cNvPicPr>
            <a:picLocks noChangeAspect="1" noChangeArrowheads="1" noCrop="1"/>
          </p:cNvPicPr>
          <p:nvPr/>
        </p:nvPicPr>
        <p:blipFill>
          <a:blip r:embed="rId2" cstate="print"/>
          <a:srcRect/>
          <a:stretch>
            <a:fillRect/>
          </a:stretch>
        </p:blipFill>
        <p:spPr bwMode="auto">
          <a:xfrm>
            <a:off x="323850" y="1628775"/>
            <a:ext cx="381000" cy="381000"/>
          </a:xfrm>
          <a:prstGeom prst="rect">
            <a:avLst/>
          </a:prstGeom>
          <a:noFill/>
          <a:ln w="9525">
            <a:noFill/>
            <a:miter lim="800000"/>
            <a:headEnd/>
            <a:tailEnd/>
          </a:ln>
        </p:spPr>
      </p:pic>
      <p:pic>
        <p:nvPicPr>
          <p:cNvPr id="20487" name="Picture 9" descr="REDHEART"/>
          <p:cNvPicPr>
            <a:picLocks noChangeAspect="1" noChangeArrowheads="1" noCrop="1"/>
          </p:cNvPicPr>
          <p:nvPr/>
        </p:nvPicPr>
        <p:blipFill>
          <a:blip r:embed="rId2" cstate="print"/>
          <a:srcRect/>
          <a:stretch>
            <a:fillRect/>
          </a:stretch>
        </p:blipFill>
        <p:spPr bwMode="auto">
          <a:xfrm>
            <a:off x="323850" y="2565400"/>
            <a:ext cx="381000" cy="381000"/>
          </a:xfrm>
          <a:prstGeom prst="rect">
            <a:avLst/>
          </a:prstGeom>
          <a:noFill/>
          <a:ln w="9525">
            <a:noFill/>
            <a:miter lim="800000"/>
            <a:headEnd/>
            <a:tailEnd/>
          </a:ln>
        </p:spPr>
      </p:pic>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p-bi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98661" name="Rectangle 5"/>
          <p:cNvSpPr>
            <a:spLocks noChangeArrowheads="1"/>
          </p:cNvSpPr>
          <p:nvPr/>
        </p:nvSpPr>
        <p:spPr bwMode="auto">
          <a:xfrm>
            <a:off x="0" y="6092825"/>
            <a:ext cx="9144000" cy="765175"/>
          </a:xfrm>
          <a:prstGeom prst="rect">
            <a:avLst/>
          </a:prstGeom>
          <a:solidFill>
            <a:schemeClr val="accent1"/>
          </a:solidFill>
          <a:ln w="9525">
            <a:solidFill>
              <a:schemeClr val="tx1"/>
            </a:solidFill>
            <a:miter lim="800000"/>
            <a:headEnd/>
            <a:tailEnd/>
          </a:ln>
          <a:effectLst/>
        </p:spPr>
        <p:txBody>
          <a:bodyPr wrap="none" anchor="ctr"/>
          <a:lstStyle/>
          <a:p>
            <a:pPr algn="ctr">
              <a:defRPr/>
            </a:pPr>
            <a:r>
              <a:rPr lang="en-US" sz="2400" b="1" i="1">
                <a:effectLst>
                  <a:outerShdw blurRad="38100" dist="38100" dir="2700000" algn="tl">
                    <a:srgbClr val="FFFFFF"/>
                  </a:outerShdw>
                </a:effectLst>
                <a:cs typeface="Arial" charset="0"/>
              </a:rPr>
              <a:t>Crowdedness is an environmental factor favoring occurrence of  ARF </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68313" y="0"/>
            <a:ext cx="8229600" cy="1143000"/>
          </a:xfrm>
        </p:spPr>
        <p:txBody>
          <a:bodyPr/>
          <a:lstStyle/>
          <a:p>
            <a:pPr algn="l" eaLnBrk="1" hangingPunct="1">
              <a:defRPr/>
            </a:pPr>
            <a:r>
              <a:rPr lang="en-US" u="sng"/>
              <a:t>ARF Pathology:</a:t>
            </a:r>
          </a:p>
        </p:txBody>
      </p:sp>
      <p:sp>
        <p:nvSpPr>
          <p:cNvPr id="56323" name="Rectangle 3"/>
          <p:cNvSpPr>
            <a:spLocks noGrp="1" noChangeArrowheads="1"/>
          </p:cNvSpPr>
          <p:nvPr>
            <p:ph type="body" idx="1"/>
          </p:nvPr>
        </p:nvSpPr>
        <p:spPr>
          <a:xfrm>
            <a:off x="755650" y="1484313"/>
            <a:ext cx="7942263" cy="4530725"/>
          </a:xfrm>
        </p:spPr>
        <p:txBody>
          <a:bodyPr/>
          <a:lstStyle/>
          <a:p>
            <a:pPr algn="l" eaLnBrk="1" hangingPunct="1">
              <a:buFont typeface="Wingdings" pitchFamily="2" charset="2"/>
              <a:buNone/>
              <a:defRPr/>
            </a:pPr>
            <a:r>
              <a:rPr lang="en-US" sz="4400" b="1" i="1"/>
              <a:t>Exudative and proliferative</a:t>
            </a:r>
          </a:p>
          <a:p>
            <a:pPr algn="l" eaLnBrk="1" hangingPunct="1">
              <a:buFont typeface="Wingdings" pitchFamily="2" charset="2"/>
              <a:buNone/>
              <a:defRPr/>
            </a:pPr>
            <a:r>
              <a:rPr lang="en-US" sz="4400" b="1" i="1"/>
              <a:t>inflammatory lesions in the </a:t>
            </a:r>
          </a:p>
          <a:p>
            <a:pPr algn="l" eaLnBrk="1" hangingPunct="1">
              <a:buFont typeface="Wingdings" pitchFamily="2" charset="2"/>
              <a:buNone/>
              <a:defRPr/>
            </a:pPr>
            <a:r>
              <a:rPr lang="en-US" sz="4400" b="1" i="1"/>
              <a:t>connective tissues of the heart, </a:t>
            </a:r>
          </a:p>
          <a:p>
            <a:pPr algn="l" eaLnBrk="1" hangingPunct="1">
              <a:buFont typeface="Wingdings" pitchFamily="2" charset="2"/>
              <a:buNone/>
              <a:defRPr/>
            </a:pPr>
            <a:r>
              <a:rPr lang="en-US" sz="4400" b="1" i="1"/>
              <a:t>joints, and subcutaneous tissues, </a:t>
            </a:r>
          </a:p>
          <a:p>
            <a:pPr algn="l" eaLnBrk="1" hangingPunct="1">
              <a:buFont typeface="Wingdings" pitchFamily="2" charset="2"/>
              <a:buNone/>
              <a:defRPr/>
            </a:pPr>
            <a:r>
              <a:rPr lang="en-US" sz="4400" b="1" i="1"/>
              <a:t>characterize ARF.</a:t>
            </a: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algn="l" eaLnBrk="1" hangingPunct="1">
              <a:defRPr/>
            </a:pPr>
            <a:r>
              <a:rPr lang="en-US" u="sng"/>
              <a:t>Pathology (cont.):</a:t>
            </a:r>
          </a:p>
        </p:txBody>
      </p:sp>
      <p:sp>
        <p:nvSpPr>
          <p:cNvPr id="57347" name="Rectangle 3"/>
          <p:cNvSpPr>
            <a:spLocks noGrp="1" noChangeArrowheads="1"/>
          </p:cNvSpPr>
          <p:nvPr>
            <p:ph type="body" sz="half" idx="1"/>
          </p:nvPr>
        </p:nvSpPr>
        <p:spPr>
          <a:xfrm>
            <a:off x="827088" y="1557338"/>
            <a:ext cx="7848600" cy="4530725"/>
          </a:xfrm>
        </p:spPr>
        <p:txBody>
          <a:bodyPr/>
          <a:lstStyle/>
          <a:p>
            <a:pPr algn="l" eaLnBrk="1" hangingPunct="1">
              <a:lnSpc>
                <a:spcPct val="90000"/>
              </a:lnSpc>
              <a:buFont typeface="Wingdings" pitchFamily="2" charset="2"/>
              <a:buNone/>
              <a:defRPr/>
            </a:pPr>
            <a:r>
              <a:rPr lang="en-US" sz="3600" b="1" i="1" u="sng"/>
              <a:t>In the heart:</a:t>
            </a:r>
          </a:p>
          <a:p>
            <a:pPr algn="l" eaLnBrk="1" hangingPunct="1">
              <a:lnSpc>
                <a:spcPct val="90000"/>
              </a:lnSpc>
              <a:buFont typeface="Wingdings" pitchFamily="2" charset="2"/>
              <a:buNone/>
              <a:defRPr/>
            </a:pPr>
            <a:endParaRPr lang="en-US" sz="2800" b="1" u="sng"/>
          </a:p>
          <a:p>
            <a:pPr algn="l" eaLnBrk="1" hangingPunct="1">
              <a:lnSpc>
                <a:spcPct val="90000"/>
              </a:lnSpc>
              <a:buFont typeface="Wingdings" pitchFamily="2" charset="2"/>
              <a:buNone/>
              <a:defRPr/>
            </a:pPr>
            <a:r>
              <a:rPr lang="en-US" sz="2800" b="1" i="1">
                <a:solidFill>
                  <a:schemeClr val="hlink"/>
                </a:solidFill>
                <a:effectLst>
                  <a:outerShdw blurRad="38100" dist="38100" dir="2700000" algn="tl">
                    <a:srgbClr val="000000"/>
                  </a:outerShdw>
                </a:effectLst>
              </a:rPr>
              <a:t>Aschoff nodules</a:t>
            </a:r>
            <a:r>
              <a:rPr lang="en-US" sz="2800" b="1" i="1"/>
              <a:t> are virtually pathognomonic.</a:t>
            </a:r>
          </a:p>
          <a:p>
            <a:pPr algn="l" eaLnBrk="1" hangingPunct="1">
              <a:lnSpc>
                <a:spcPct val="90000"/>
              </a:lnSpc>
              <a:buFont typeface="Wingdings" pitchFamily="2" charset="2"/>
              <a:buNone/>
              <a:defRPr/>
            </a:pPr>
            <a:r>
              <a:rPr lang="en-US" sz="2800" b="1" i="1"/>
              <a:t>They consist of a central area of fibrinoid surrounded by lymphocytes, plasma cells, and large basophilic cells; some of them are multinucleated.</a:t>
            </a:r>
          </a:p>
          <a:p>
            <a:pPr algn="l" eaLnBrk="1" hangingPunct="1">
              <a:lnSpc>
                <a:spcPct val="90000"/>
              </a:lnSpc>
              <a:buFont typeface="Wingdings" pitchFamily="2" charset="2"/>
              <a:buNone/>
              <a:defRPr/>
            </a:pPr>
            <a:endParaRPr lang="en-US" sz="2800" b="1" i="1"/>
          </a:p>
          <a:p>
            <a:pPr algn="l" eaLnBrk="1" hangingPunct="1">
              <a:lnSpc>
                <a:spcPct val="90000"/>
              </a:lnSpc>
              <a:buFont typeface="Wingdings" pitchFamily="2" charset="2"/>
              <a:buNone/>
              <a:defRPr/>
            </a:pPr>
            <a:r>
              <a:rPr lang="en-US" sz="2800" b="1" i="1"/>
              <a:t>Cardiac findings may involve pericardium, myocardium, or endocardium.</a:t>
            </a:r>
          </a:p>
        </p:txBody>
      </p:sp>
      <p:pic>
        <p:nvPicPr>
          <p:cNvPr id="23556" name="Picture 4" descr="REDHEART"/>
          <p:cNvPicPr>
            <a:picLocks noGrp="1" noChangeAspect="1" noChangeArrowheads="1" noCrop="1"/>
          </p:cNvPicPr>
          <p:nvPr>
            <p:ph sz="quarter" idx="2"/>
          </p:nvPr>
        </p:nvPicPr>
        <p:blipFill>
          <a:blip r:embed="rId2" cstate="print"/>
          <a:srcRect/>
          <a:stretch>
            <a:fillRect/>
          </a:stretch>
        </p:blipFill>
        <p:spPr>
          <a:xfrm>
            <a:off x="395288" y="2636838"/>
            <a:ext cx="381000" cy="381000"/>
          </a:xfrm>
          <a:noFill/>
        </p:spPr>
      </p:pic>
      <p:pic>
        <p:nvPicPr>
          <p:cNvPr id="23557" name="Picture 6" descr="REDHEART"/>
          <p:cNvPicPr>
            <a:picLocks noGrp="1" noChangeAspect="1" noChangeArrowheads="1" noCrop="1"/>
          </p:cNvPicPr>
          <p:nvPr>
            <p:ph sz="quarter" idx="3"/>
          </p:nvPr>
        </p:nvPicPr>
        <p:blipFill>
          <a:blip r:embed="rId2" cstate="print"/>
          <a:srcRect/>
          <a:stretch>
            <a:fillRect/>
          </a:stretch>
        </p:blipFill>
        <p:spPr>
          <a:xfrm>
            <a:off x="395288" y="5157788"/>
            <a:ext cx="381000" cy="381000"/>
          </a:xfrm>
          <a:noFill/>
        </p:spPr>
      </p:pic>
      <p:pic>
        <p:nvPicPr>
          <p:cNvPr id="23558" name="Picture 8" descr="REDHEART"/>
          <p:cNvPicPr>
            <a:picLocks noChangeAspect="1" noChangeArrowheads="1" noCrop="1"/>
          </p:cNvPicPr>
          <p:nvPr/>
        </p:nvPicPr>
        <p:blipFill>
          <a:blip r:embed="rId2" cstate="print"/>
          <a:srcRect/>
          <a:stretch>
            <a:fillRect/>
          </a:stretch>
        </p:blipFill>
        <p:spPr bwMode="auto">
          <a:xfrm>
            <a:off x="323850" y="1628775"/>
            <a:ext cx="381000" cy="381000"/>
          </a:xfrm>
          <a:prstGeom prst="rect">
            <a:avLst/>
          </a:prstGeom>
          <a:noFill/>
          <a:ln w="9525">
            <a:noFill/>
            <a:miter lim="800000"/>
            <a:headEnd/>
            <a:tailEnd/>
          </a:ln>
        </p:spPr>
      </p:pic>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A Rh fever vegetations"/>
          <p:cNvPicPr>
            <a:picLocks noChangeAspect="1" noChangeArrowheads="1"/>
          </p:cNvPicPr>
          <p:nvPr/>
        </p:nvPicPr>
        <p:blipFill>
          <a:blip r:embed="rId2" cstate="print"/>
          <a:srcRect/>
          <a:stretch>
            <a:fillRect/>
          </a:stretch>
        </p:blipFill>
        <p:spPr bwMode="auto">
          <a:xfrm>
            <a:off x="323850" y="260350"/>
            <a:ext cx="8459788" cy="5572125"/>
          </a:xfrm>
          <a:prstGeom prst="rect">
            <a:avLst/>
          </a:prstGeom>
          <a:noFill/>
          <a:ln w="9525">
            <a:noFill/>
            <a:miter lim="800000"/>
            <a:headEnd/>
            <a:tailEnd/>
          </a:ln>
        </p:spPr>
      </p:pic>
      <p:sp>
        <p:nvSpPr>
          <p:cNvPr id="60424" name="Rectangle 8"/>
          <p:cNvSpPr>
            <a:spLocks noGrp="1" noChangeArrowheads="1"/>
          </p:cNvSpPr>
          <p:nvPr>
            <p:ph type="title"/>
          </p:nvPr>
        </p:nvSpPr>
        <p:spPr>
          <a:xfrm>
            <a:off x="323850" y="5805488"/>
            <a:ext cx="8229600" cy="1052512"/>
          </a:xfrm>
        </p:spPr>
        <p:txBody>
          <a:bodyPr/>
          <a:lstStyle/>
          <a:p>
            <a:pPr eaLnBrk="1" hangingPunct="1">
              <a:defRPr/>
            </a:pPr>
            <a:r>
              <a:rPr lang="en-US" sz="4000"/>
              <a:t>Acute Rheumatic Fever Vegetations</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4" name="Rectangle 4"/>
          <p:cNvSpPr>
            <a:spLocks noGrp="1" noChangeArrowheads="1"/>
          </p:cNvSpPr>
          <p:nvPr>
            <p:ph type="ctrTitle"/>
          </p:nvPr>
        </p:nvSpPr>
        <p:spPr/>
        <p:txBody>
          <a:bodyPr/>
          <a:lstStyle/>
          <a:p>
            <a:pPr eaLnBrk="1" hangingPunct="1">
              <a:defRPr/>
            </a:pPr>
            <a:r>
              <a:rPr lang="en-US" i="1" dirty="0"/>
              <a:t>Acquired Heart Disease</a:t>
            </a:r>
            <a:br>
              <a:rPr lang="en-US" i="1" dirty="0"/>
            </a:br>
            <a:r>
              <a:rPr lang="en-US" i="1" dirty="0"/>
              <a:t> in Childhood</a:t>
            </a:r>
          </a:p>
        </p:txBody>
      </p:sp>
      <p:sp>
        <p:nvSpPr>
          <p:cNvPr id="199685" name="Rectangle 5"/>
          <p:cNvSpPr>
            <a:spLocks noGrp="1" noChangeArrowheads="1"/>
          </p:cNvSpPr>
          <p:nvPr>
            <p:ph type="subTitle" idx="1"/>
          </p:nvPr>
        </p:nvSpPr>
        <p:spPr>
          <a:xfrm>
            <a:off x="971550" y="3886200"/>
            <a:ext cx="6800850" cy="1752600"/>
          </a:xfrm>
        </p:spPr>
        <p:txBody>
          <a:bodyPr/>
          <a:lstStyle/>
          <a:p>
            <a:pPr eaLnBrk="1" hangingPunct="1">
              <a:lnSpc>
                <a:spcPct val="80000"/>
              </a:lnSpc>
              <a:defRPr/>
            </a:pPr>
            <a:r>
              <a:rPr lang="en-US" sz="2800" b="1" i="1" dirty="0"/>
              <a:t>Dr. </a:t>
            </a:r>
            <a:r>
              <a:rPr lang="en-US" sz="2800" b="1" i="1" dirty="0" err="1"/>
              <a:t>Maged</a:t>
            </a:r>
            <a:r>
              <a:rPr lang="en-US" sz="2800" b="1" i="1" dirty="0"/>
              <a:t> M. El </a:t>
            </a:r>
            <a:r>
              <a:rPr lang="en-US" sz="2800" b="1" i="1" dirty="0" err="1"/>
              <a:t>Samady</a:t>
            </a:r>
            <a:endParaRPr lang="en-US" sz="2800" b="1" i="1" dirty="0"/>
          </a:p>
          <a:p>
            <a:pPr eaLnBrk="1" hangingPunct="1">
              <a:lnSpc>
                <a:spcPct val="80000"/>
              </a:lnSpc>
              <a:defRPr/>
            </a:pPr>
            <a:r>
              <a:rPr lang="en-US" sz="2800" b="1" i="1" dirty="0" err="1"/>
              <a:t>MBBCh</a:t>
            </a:r>
            <a:r>
              <a:rPr lang="en-US" sz="2800" b="1" i="1" dirty="0"/>
              <a:t>, </a:t>
            </a:r>
            <a:r>
              <a:rPr lang="en-US" sz="2800" b="1" i="1" dirty="0" err="1"/>
              <a:t>MSc</a:t>
            </a:r>
            <a:r>
              <a:rPr lang="en-US" sz="2800" b="1" i="1" dirty="0"/>
              <a:t>, MRCPCH, FRCP (UK)</a:t>
            </a:r>
          </a:p>
          <a:p>
            <a:pPr eaLnBrk="1" hangingPunct="1">
              <a:lnSpc>
                <a:spcPct val="80000"/>
              </a:lnSpc>
              <a:defRPr/>
            </a:pPr>
            <a:r>
              <a:rPr lang="en-US" sz="2800" b="1" i="1" dirty="0"/>
              <a:t>Consultant Pediatric Cardiologist</a:t>
            </a:r>
          </a:p>
          <a:p>
            <a:pPr eaLnBrk="1" hangingPunct="1">
              <a:lnSpc>
                <a:spcPct val="80000"/>
              </a:lnSpc>
              <a:defRPr/>
            </a:pPr>
            <a:r>
              <a:rPr lang="en-US" sz="2800" b="1" i="1" dirty="0"/>
              <a:t>Al </a:t>
            </a:r>
            <a:r>
              <a:rPr lang="en-US" sz="2800" b="1" i="1" dirty="0" err="1"/>
              <a:t>Yamamah</a:t>
            </a:r>
            <a:r>
              <a:rPr lang="en-US" sz="2800" b="1" i="1" dirty="0"/>
              <a:t> Hospital</a:t>
            </a: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a:xfrm>
            <a:off x="250825" y="5715000"/>
            <a:ext cx="8229600" cy="1143000"/>
          </a:xfrm>
        </p:spPr>
        <p:txBody>
          <a:bodyPr/>
          <a:lstStyle/>
          <a:p>
            <a:pPr eaLnBrk="1" hangingPunct="1">
              <a:defRPr/>
            </a:pPr>
            <a:r>
              <a:rPr lang="en-US"/>
              <a:t>Aschoff Nodule</a:t>
            </a:r>
          </a:p>
        </p:txBody>
      </p:sp>
      <p:pic>
        <p:nvPicPr>
          <p:cNvPr id="25603" name="Picture 6" descr="Aschoff nodule"/>
          <p:cNvPicPr>
            <a:picLocks noGrp="1" noChangeAspect="1" noChangeArrowheads="1"/>
          </p:cNvPicPr>
          <p:nvPr>
            <p:ph idx="1"/>
          </p:nvPr>
        </p:nvPicPr>
        <p:blipFill>
          <a:blip r:embed="rId2" cstate="print"/>
          <a:srcRect/>
          <a:stretch>
            <a:fillRect/>
          </a:stretch>
        </p:blipFill>
        <p:spPr>
          <a:xfrm>
            <a:off x="323850" y="260350"/>
            <a:ext cx="8388350" cy="5475288"/>
          </a:xfrm>
        </p:spPr>
      </p:pic>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gn="l" eaLnBrk="1" hangingPunct="1">
              <a:defRPr/>
            </a:pPr>
            <a:r>
              <a:rPr lang="en-US" u="sng"/>
              <a:t>Pathology (cont.):</a:t>
            </a:r>
          </a:p>
        </p:txBody>
      </p:sp>
      <p:sp>
        <p:nvSpPr>
          <p:cNvPr id="66563" name="Rectangle 3"/>
          <p:cNvSpPr>
            <a:spLocks noGrp="1" noChangeArrowheads="1"/>
          </p:cNvSpPr>
          <p:nvPr>
            <p:ph type="body" sz="half" idx="1"/>
          </p:nvPr>
        </p:nvSpPr>
        <p:spPr>
          <a:xfrm>
            <a:off x="827088" y="1600200"/>
            <a:ext cx="7848600" cy="4530725"/>
          </a:xfrm>
        </p:spPr>
        <p:txBody>
          <a:bodyPr/>
          <a:lstStyle/>
          <a:p>
            <a:pPr algn="l" eaLnBrk="1" hangingPunct="1">
              <a:buFont typeface="Wingdings" pitchFamily="2" charset="2"/>
              <a:buNone/>
              <a:defRPr/>
            </a:pPr>
            <a:r>
              <a:rPr lang="en-US" sz="4000" b="1" i="1" u="sng"/>
              <a:t>In the joints:</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The arthritis of ARF is characterized by </a:t>
            </a:r>
          </a:p>
          <a:p>
            <a:pPr algn="l" eaLnBrk="1" hangingPunct="1">
              <a:buFont typeface="Wingdings" pitchFamily="2" charset="2"/>
              <a:buNone/>
              <a:defRPr/>
            </a:pPr>
            <a:r>
              <a:rPr lang="en-US" sz="3600" b="1" i="1"/>
              <a:t>a fibrinous exudate and sterile effusion </a:t>
            </a:r>
          </a:p>
          <a:p>
            <a:pPr algn="l" eaLnBrk="1" hangingPunct="1">
              <a:buFont typeface="Wingdings" pitchFamily="2" charset="2"/>
              <a:buNone/>
              <a:defRPr/>
            </a:pPr>
            <a:r>
              <a:rPr lang="en-US" sz="3600" b="1" i="1"/>
              <a:t>without erosion of joint surfaces or </a:t>
            </a:r>
          </a:p>
          <a:p>
            <a:pPr algn="l" eaLnBrk="1" hangingPunct="1">
              <a:buFont typeface="Wingdings" pitchFamily="2" charset="2"/>
              <a:buNone/>
              <a:defRPr/>
            </a:pPr>
            <a:r>
              <a:rPr lang="en-US" sz="3600" b="1" i="1"/>
              <a:t>pannus formation.</a:t>
            </a:r>
          </a:p>
        </p:txBody>
      </p:sp>
      <p:pic>
        <p:nvPicPr>
          <p:cNvPr id="26628" name="Picture 7" descr="REDHEART"/>
          <p:cNvPicPr>
            <a:picLocks noGrp="1" noChangeAspect="1" noChangeArrowheads="1" noCrop="1"/>
          </p:cNvPicPr>
          <p:nvPr>
            <p:ph sz="quarter" idx="2"/>
          </p:nvPr>
        </p:nvPicPr>
        <p:blipFill>
          <a:blip r:embed="rId2" cstate="print"/>
          <a:srcRect/>
          <a:stretch>
            <a:fillRect/>
          </a:stretch>
        </p:blipFill>
        <p:spPr>
          <a:xfrm>
            <a:off x="323850" y="1844675"/>
            <a:ext cx="381000" cy="381000"/>
          </a:xfrm>
          <a:noFill/>
        </p:spPr>
      </p:pic>
      <p:pic>
        <p:nvPicPr>
          <p:cNvPr id="26629" name="Picture 9" descr="REDHEART"/>
          <p:cNvPicPr>
            <a:picLocks noGrp="1" noChangeAspect="1" noChangeArrowheads="1" noCrop="1"/>
          </p:cNvPicPr>
          <p:nvPr>
            <p:ph sz="quarter" idx="3"/>
          </p:nvPr>
        </p:nvPicPr>
        <p:blipFill>
          <a:blip r:embed="rId2" cstate="print"/>
          <a:srcRect/>
          <a:stretch>
            <a:fillRect/>
          </a:stretch>
        </p:blipFill>
        <p:spPr>
          <a:xfrm>
            <a:off x="395288" y="3141663"/>
            <a:ext cx="381000" cy="381000"/>
          </a:xfrm>
          <a:noFill/>
        </p:spPr>
      </p:pic>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lgn="l" eaLnBrk="1" hangingPunct="1">
              <a:defRPr/>
            </a:pPr>
            <a:br>
              <a:rPr lang="en-US" sz="4800"/>
            </a:br>
            <a:br>
              <a:rPr lang="en-US" sz="4800"/>
            </a:br>
            <a:br>
              <a:rPr lang="en-US" sz="4800"/>
            </a:br>
            <a:br>
              <a:rPr lang="en-US" sz="4800"/>
            </a:br>
            <a:r>
              <a:rPr lang="en-US" sz="5400" i="1" u="sng">
                <a:solidFill>
                  <a:schemeClr val="hlink"/>
                </a:solidFill>
              </a:rPr>
              <a:t>ARF is licking the joints</a:t>
            </a:r>
            <a:br>
              <a:rPr lang="en-US" sz="5400" i="1" u="sng">
                <a:solidFill>
                  <a:schemeClr val="hlink"/>
                </a:solidFill>
              </a:rPr>
            </a:br>
            <a:br>
              <a:rPr lang="en-US" sz="5400" i="1" u="sng">
                <a:solidFill>
                  <a:schemeClr val="hlink"/>
                </a:solidFill>
              </a:rPr>
            </a:br>
            <a:r>
              <a:rPr lang="en-US" sz="5400" i="1" u="sng">
                <a:solidFill>
                  <a:schemeClr val="hlink"/>
                </a:solidFill>
              </a:rPr>
              <a:t> but is biting the heart</a:t>
            </a:r>
            <a:r>
              <a:rPr lang="en-US" sz="4000"/>
              <a:t> </a:t>
            </a:r>
          </a:p>
        </p:txBody>
      </p:sp>
      <p:pic>
        <p:nvPicPr>
          <p:cNvPr id="27651" name="Picture 3" descr="j0300840"/>
          <p:cNvPicPr>
            <a:picLocks noGrp="1" noChangeAspect="1" noChangeArrowheads="1"/>
          </p:cNvPicPr>
          <p:nvPr>
            <p:ph idx="1"/>
          </p:nvPr>
        </p:nvPicPr>
        <p:blipFill>
          <a:blip r:embed="rId2" cstate="print"/>
          <a:srcRect/>
          <a:stretch>
            <a:fillRect/>
          </a:stretch>
        </p:blipFill>
        <p:spPr>
          <a:xfrm>
            <a:off x="684213" y="4508500"/>
            <a:ext cx="1814512" cy="1528763"/>
          </a:xfrm>
          <a:noFill/>
        </p:spPr>
      </p:pic>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0"/>
            <a:ext cx="8229600" cy="1143000"/>
          </a:xfrm>
        </p:spPr>
        <p:txBody>
          <a:bodyPr/>
          <a:lstStyle/>
          <a:p>
            <a:pPr algn="l" eaLnBrk="1" hangingPunct="1">
              <a:defRPr/>
            </a:pPr>
            <a:r>
              <a:rPr lang="en-US" u="sng"/>
              <a:t>ARF Clinical Manifestations:</a:t>
            </a:r>
          </a:p>
        </p:txBody>
      </p:sp>
      <p:sp>
        <p:nvSpPr>
          <p:cNvPr id="70659" name="Rectangle 3"/>
          <p:cNvSpPr>
            <a:spLocks noGrp="1" noChangeArrowheads="1"/>
          </p:cNvSpPr>
          <p:nvPr>
            <p:ph type="body" idx="1"/>
          </p:nvPr>
        </p:nvSpPr>
        <p:spPr>
          <a:xfrm>
            <a:off x="1187450" y="1484313"/>
            <a:ext cx="7354888" cy="4824412"/>
          </a:xfrm>
        </p:spPr>
        <p:txBody>
          <a:bodyPr/>
          <a:lstStyle/>
          <a:p>
            <a:pPr algn="l" eaLnBrk="1" hangingPunct="1">
              <a:buFont typeface="Wingdings" pitchFamily="2" charset="2"/>
              <a:buNone/>
              <a:defRPr/>
            </a:pPr>
            <a:r>
              <a:rPr lang="en-US" sz="4000" b="1" i="1"/>
              <a:t>The </a:t>
            </a:r>
            <a:r>
              <a:rPr lang="en-US" sz="4000" b="1" i="1">
                <a:solidFill>
                  <a:schemeClr val="hlink"/>
                </a:solidFill>
                <a:effectLst>
                  <a:outerShdw blurRad="38100" dist="38100" dir="2700000" algn="tl">
                    <a:srgbClr val="000000"/>
                  </a:outerShdw>
                </a:effectLst>
              </a:rPr>
              <a:t>latent period</a:t>
            </a:r>
            <a:r>
              <a:rPr lang="en-US" sz="4000" b="1" i="1"/>
              <a:t> between the antecedent streptococcal infection and the onset of ARF symptoms ranges between 1 and 5 weeks  ( average is 19 days ) for both primary and recurrent attacks.</a:t>
            </a:r>
          </a:p>
          <a:p>
            <a:pPr algn="l" eaLnBrk="1" hangingPunct="1">
              <a:buFont typeface="Wingdings" pitchFamily="2" charset="2"/>
              <a:buNone/>
              <a:defRPr/>
            </a:pPr>
            <a:endParaRPr lang="en-US" sz="4000" b="1" i="1"/>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68313" y="0"/>
            <a:ext cx="8229600" cy="1143000"/>
          </a:xfrm>
        </p:spPr>
        <p:txBody>
          <a:bodyPr/>
          <a:lstStyle/>
          <a:p>
            <a:pPr algn="l" eaLnBrk="1" hangingPunct="1">
              <a:defRPr/>
            </a:pPr>
            <a:r>
              <a:rPr lang="en-US" u="sng"/>
              <a:t>Cl. Manifestations (cont.):</a:t>
            </a:r>
          </a:p>
        </p:txBody>
      </p:sp>
      <p:sp>
        <p:nvSpPr>
          <p:cNvPr id="71683" name="Rectangle 3"/>
          <p:cNvSpPr>
            <a:spLocks noGrp="1" noChangeArrowheads="1"/>
          </p:cNvSpPr>
          <p:nvPr>
            <p:ph type="body" idx="1"/>
          </p:nvPr>
        </p:nvSpPr>
        <p:spPr>
          <a:xfrm>
            <a:off x="755650" y="1125538"/>
            <a:ext cx="8029575" cy="5033962"/>
          </a:xfrm>
        </p:spPr>
        <p:txBody>
          <a:bodyPr/>
          <a:lstStyle/>
          <a:p>
            <a:pPr algn="l" eaLnBrk="1" hangingPunct="1">
              <a:buFont typeface="Wingdings" pitchFamily="2" charset="2"/>
              <a:buNone/>
              <a:defRPr/>
            </a:pPr>
            <a:r>
              <a:rPr lang="en-US" sz="3600" b="1" i="1"/>
              <a:t>Five clinical features are so characteristic that they are recognized as </a:t>
            </a:r>
            <a:r>
              <a:rPr lang="en-US" sz="3600" b="1" i="1" u="sng"/>
              <a:t>major</a:t>
            </a:r>
            <a:r>
              <a:rPr lang="en-US" sz="3600" b="1" i="1"/>
              <a:t> </a:t>
            </a:r>
            <a:r>
              <a:rPr lang="en-US" sz="3600" b="1" i="1" u="sng"/>
              <a:t>manifestations:</a:t>
            </a:r>
            <a:endParaRPr lang="en-US" sz="3600" b="1" i="1" u="sng">
              <a:solidFill>
                <a:schemeClr val="hlink"/>
              </a:solidFill>
              <a:effectLst>
                <a:outerShdw blurRad="38100" dist="38100" dir="2700000" algn="tl">
                  <a:srgbClr val="000000"/>
                </a:outerShdw>
              </a:effectLst>
            </a:endParaRPr>
          </a:p>
          <a:p>
            <a:pPr algn="l" eaLnBrk="1" hangingPunct="1">
              <a:buFont typeface="Wingdings" pitchFamily="2" charset="2"/>
              <a:buNone/>
              <a:defRPr/>
            </a:pPr>
            <a:r>
              <a:rPr lang="en-US" sz="3600" b="1" i="1">
                <a:solidFill>
                  <a:schemeClr val="hlink"/>
                </a:solidFill>
                <a:effectLst>
                  <a:outerShdw blurRad="38100" dist="38100" dir="2700000" algn="tl">
                    <a:srgbClr val="000000"/>
                  </a:outerShdw>
                </a:effectLst>
              </a:rPr>
              <a:t>Carditis</a:t>
            </a:r>
          </a:p>
          <a:p>
            <a:pPr algn="l" eaLnBrk="1" hangingPunct="1">
              <a:buFont typeface="Wingdings" pitchFamily="2" charset="2"/>
              <a:buNone/>
              <a:defRPr/>
            </a:pPr>
            <a:r>
              <a:rPr lang="en-US" sz="3600" b="1" i="1">
                <a:solidFill>
                  <a:schemeClr val="hlink"/>
                </a:solidFill>
                <a:effectLst>
                  <a:outerShdw blurRad="38100" dist="38100" dir="2700000" algn="tl">
                    <a:srgbClr val="000000"/>
                  </a:outerShdw>
                </a:effectLst>
              </a:rPr>
              <a:t>Polyarthritis</a:t>
            </a:r>
          </a:p>
          <a:p>
            <a:pPr algn="l" eaLnBrk="1" hangingPunct="1">
              <a:buFont typeface="Wingdings" pitchFamily="2" charset="2"/>
              <a:buNone/>
              <a:defRPr/>
            </a:pPr>
            <a:r>
              <a:rPr lang="en-US" sz="3600" b="1" i="1">
                <a:solidFill>
                  <a:schemeClr val="hlink"/>
                </a:solidFill>
                <a:effectLst>
                  <a:outerShdw blurRad="38100" dist="38100" dir="2700000" algn="tl">
                    <a:srgbClr val="000000"/>
                  </a:outerShdw>
                </a:effectLst>
              </a:rPr>
              <a:t>Chorea</a:t>
            </a:r>
          </a:p>
          <a:p>
            <a:pPr algn="l" eaLnBrk="1" hangingPunct="1">
              <a:buFont typeface="Wingdings" pitchFamily="2" charset="2"/>
              <a:buNone/>
              <a:defRPr/>
            </a:pPr>
            <a:r>
              <a:rPr lang="en-US" sz="3600" b="1" i="1">
                <a:solidFill>
                  <a:schemeClr val="hlink"/>
                </a:solidFill>
                <a:effectLst>
                  <a:outerShdw blurRad="38100" dist="38100" dir="2700000" algn="tl">
                    <a:srgbClr val="000000"/>
                  </a:outerShdw>
                </a:effectLst>
              </a:rPr>
              <a:t>Erythema marginatum</a:t>
            </a:r>
          </a:p>
          <a:p>
            <a:pPr algn="l" eaLnBrk="1" hangingPunct="1">
              <a:buFont typeface="Wingdings" pitchFamily="2" charset="2"/>
              <a:buNone/>
              <a:defRPr/>
            </a:pPr>
            <a:r>
              <a:rPr lang="en-US" sz="3600" b="1" i="1">
                <a:solidFill>
                  <a:schemeClr val="hlink"/>
                </a:solidFill>
                <a:effectLst>
                  <a:outerShdw blurRad="38100" dist="38100" dir="2700000" algn="tl">
                    <a:srgbClr val="000000"/>
                  </a:outerShdw>
                </a:effectLst>
              </a:rPr>
              <a:t>Subcutaneous nodules</a:t>
            </a: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68313" y="0"/>
            <a:ext cx="8229600" cy="1143000"/>
          </a:xfrm>
        </p:spPr>
        <p:txBody>
          <a:bodyPr/>
          <a:lstStyle/>
          <a:p>
            <a:pPr algn="l" eaLnBrk="1" hangingPunct="1">
              <a:defRPr/>
            </a:pPr>
            <a:r>
              <a:rPr lang="en-US" u="sng"/>
              <a:t>Arthritis:</a:t>
            </a:r>
          </a:p>
        </p:txBody>
      </p:sp>
      <p:sp>
        <p:nvSpPr>
          <p:cNvPr id="72707" name="Rectangle 3"/>
          <p:cNvSpPr>
            <a:spLocks noGrp="1" noChangeArrowheads="1"/>
          </p:cNvSpPr>
          <p:nvPr>
            <p:ph type="body" idx="1"/>
          </p:nvPr>
        </p:nvSpPr>
        <p:spPr>
          <a:xfrm>
            <a:off x="755650" y="1557338"/>
            <a:ext cx="7931150" cy="4573587"/>
          </a:xfrm>
        </p:spPr>
        <p:txBody>
          <a:bodyPr/>
          <a:lstStyle/>
          <a:p>
            <a:pPr algn="l" eaLnBrk="1" hangingPunct="1">
              <a:buFont typeface="Wingdings" pitchFamily="2" charset="2"/>
              <a:buNone/>
              <a:defRPr/>
            </a:pPr>
            <a:r>
              <a:rPr lang="en-US" sz="4000" b="1" i="1"/>
              <a:t>Joint involvement ranges from arthralgia alone to acute disabling arthritis (swellig,warmth,erythema, limitation of motion, and severe tenderness).</a:t>
            </a: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68313" y="0"/>
            <a:ext cx="8229600" cy="1143000"/>
          </a:xfrm>
        </p:spPr>
        <p:txBody>
          <a:bodyPr/>
          <a:lstStyle/>
          <a:p>
            <a:pPr algn="l" eaLnBrk="1" hangingPunct="1">
              <a:defRPr/>
            </a:pPr>
            <a:r>
              <a:rPr lang="en-US" u="sng"/>
              <a:t>Arthritis (cont.):</a:t>
            </a:r>
          </a:p>
        </p:txBody>
      </p:sp>
      <p:sp>
        <p:nvSpPr>
          <p:cNvPr id="73731" name="Rectangle 3"/>
          <p:cNvSpPr>
            <a:spLocks noGrp="1" noChangeArrowheads="1"/>
          </p:cNvSpPr>
          <p:nvPr>
            <p:ph type="body" sz="half" idx="1"/>
          </p:nvPr>
        </p:nvSpPr>
        <p:spPr>
          <a:xfrm>
            <a:off x="827088" y="1600200"/>
            <a:ext cx="7848600" cy="4530725"/>
          </a:xfrm>
        </p:spPr>
        <p:txBody>
          <a:bodyPr/>
          <a:lstStyle/>
          <a:p>
            <a:pPr algn="l" eaLnBrk="1" hangingPunct="1">
              <a:buFont typeface="Wingdings" pitchFamily="2" charset="2"/>
              <a:buNone/>
              <a:defRPr/>
            </a:pPr>
            <a:r>
              <a:rPr lang="en-US" sz="2800" b="1" i="1" dirty="0"/>
              <a:t>The larger joints of the extremities are usually involved:</a:t>
            </a:r>
          </a:p>
          <a:p>
            <a:pPr algn="l" eaLnBrk="1" hangingPunct="1">
              <a:buFont typeface="Wingdings" pitchFamily="2" charset="2"/>
              <a:buNone/>
              <a:defRPr/>
            </a:pPr>
            <a:r>
              <a:rPr lang="en-US" sz="2800" b="1" i="1" dirty="0"/>
              <a:t>Most frequently: </a:t>
            </a:r>
            <a:r>
              <a:rPr lang="en-US" sz="2800" b="1" i="1" dirty="0">
                <a:solidFill>
                  <a:schemeClr val="hlink"/>
                </a:solidFill>
                <a:effectLst>
                  <a:outerShdw blurRad="38100" dist="38100" dir="2700000" algn="tl">
                    <a:srgbClr val="000000"/>
                  </a:outerShdw>
                </a:effectLst>
              </a:rPr>
              <a:t>knees</a:t>
            </a:r>
            <a:r>
              <a:rPr lang="en-US" sz="2800" b="1" i="1" dirty="0"/>
              <a:t> and </a:t>
            </a:r>
            <a:r>
              <a:rPr lang="en-US" sz="2800" b="1" i="1" dirty="0">
                <a:solidFill>
                  <a:schemeClr val="hlink"/>
                </a:solidFill>
                <a:effectLst>
                  <a:outerShdw blurRad="38100" dist="38100" dir="2700000" algn="tl">
                    <a:srgbClr val="000000"/>
                  </a:outerShdw>
                </a:effectLst>
              </a:rPr>
              <a:t>ankles</a:t>
            </a:r>
            <a:r>
              <a:rPr lang="en-US" sz="2800" b="1" i="1" dirty="0"/>
              <a:t>.</a:t>
            </a:r>
          </a:p>
          <a:p>
            <a:pPr algn="l" eaLnBrk="1" hangingPunct="1">
              <a:buFont typeface="Wingdings" pitchFamily="2" charset="2"/>
              <a:buNone/>
              <a:defRPr/>
            </a:pPr>
            <a:r>
              <a:rPr lang="en-US" sz="2800" b="1" i="1" dirty="0"/>
              <a:t>Frequently: </a:t>
            </a:r>
            <a:r>
              <a:rPr lang="en-US" sz="2800" b="1" i="1" dirty="0">
                <a:solidFill>
                  <a:schemeClr val="hlink"/>
                </a:solidFill>
                <a:effectLst>
                  <a:outerShdw blurRad="38100" dist="38100" dir="2700000" algn="tl">
                    <a:srgbClr val="000000"/>
                  </a:outerShdw>
                </a:effectLst>
              </a:rPr>
              <a:t>wrists</a:t>
            </a:r>
            <a:r>
              <a:rPr lang="en-US" sz="2800" b="1" i="1" dirty="0"/>
              <a:t> and </a:t>
            </a:r>
            <a:r>
              <a:rPr lang="en-US" sz="2800" b="1" i="1" dirty="0">
                <a:solidFill>
                  <a:schemeClr val="hlink"/>
                </a:solidFill>
                <a:effectLst>
                  <a:outerShdw blurRad="38100" dist="38100" dir="2700000" algn="tl">
                    <a:srgbClr val="000000"/>
                  </a:outerShdw>
                </a:effectLst>
              </a:rPr>
              <a:t>elbows</a:t>
            </a:r>
            <a:r>
              <a:rPr lang="en-US" sz="2800" b="1" i="1" dirty="0"/>
              <a:t>.</a:t>
            </a:r>
          </a:p>
          <a:p>
            <a:pPr algn="l" eaLnBrk="1" hangingPunct="1">
              <a:buFont typeface="Wingdings" pitchFamily="2" charset="2"/>
              <a:buNone/>
              <a:defRPr/>
            </a:pPr>
            <a:r>
              <a:rPr lang="en-US" sz="2800" b="1" i="1" dirty="0"/>
              <a:t>Occasionally:</a:t>
            </a:r>
            <a:r>
              <a:rPr lang="en-US" sz="2800" b="1" i="1" dirty="0">
                <a:solidFill>
                  <a:schemeClr val="hlink"/>
                </a:solidFill>
                <a:effectLst>
                  <a:outerShdw blurRad="38100" dist="38100" dir="2700000" algn="tl">
                    <a:srgbClr val="000000"/>
                  </a:outerShdw>
                </a:effectLst>
              </a:rPr>
              <a:t> hips</a:t>
            </a:r>
            <a:r>
              <a:rPr lang="en-US" sz="2800" b="1" i="1" dirty="0"/>
              <a:t> and </a:t>
            </a:r>
            <a:r>
              <a:rPr lang="en-US" sz="2800" b="1" i="1" dirty="0">
                <a:solidFill>
                  <a:schemeClr val="hlink"/>
                </a:solidFill>
                <a:effectLst>
                  <a:outerShdw blurRad="38100" dist="38100" dir="2700000" algn="tl">
                    <a:srgbClr val="000000"/>
                  </a:outerShdw>
                </a:effectLst>
              </a:rPr>
              <a:t>small joints of hands and feet</a:t>
            </a:r>
            <a:r>
              <a:rPr lang="en-US" sz="2800" b="1" i="1" dirty="0"/>
              <a:t>.</a:t>
            </a:r>
          </a:p>
          <a:p>
            <a:pPr algn="l" eaLnBrk="1" hangingPunct="1">
              <a:buFont typeface="Wingdings" pitchFamily="2" charset="2"/>
              <a:buNone/>
              <a:defRPr/>
            </a:pPr>
            <a:r>
              <a:rPr lang="en-US" sz="2800" b="1" i="1" dirty="0"/>
              <a:t>Rarely: </a:t>
            </a:r>
            <a:r>
              <a:rPr lang="en-US" sz="2800" b="1" i="1" dirty="0">
                <a:solidFill>
                  <a:schemeClr val="hlink"/>
                </a:solidFill>
                <a:effectLst>
                  <a:outerShdw blurRad="38100" dist="38100" dir="2700000" algn="tl">
                    <a:srgbClr val="000000"/>
                  </a:outerShdw>
                </a:effectLst>
              </a:rPr>
              <a:t>shoulders</a:t>
            </a:r>
            <a:r>
              <a:rPr lang="en-US" sz="2800" b="1" i="1" dirty="0"/>
              <a:t>, </a:t>
            </a:r>
            <a:r>
              <a:rPr lang="en-US" sz="2800" b="1" i="1" dirty="0" err="1">
                <a:solidFill>
                  <a:schemeClr val="hlink"/>
                </a:solidFill>
                <a:effectLst>
                  <a:outerShdw blurRad="38100" dist="38100" dir="2700000" algn="tl">
                    <a:srgbClr val="000000"/>
                  </a:outerShdw>
                </a:effectLst>
              </a:rPr>
              <a:t>lumbosacral</a:t>
            </a:r>
            <a:r>
              <a:rPr lang="en-US" sz="2800" b="1" i="1" dirty="0"/>
              <a:t>, </a:t>
            </a:r>
            <a:r>
              <a:rPr lang="en-US" sz="2800" b="1" i="1" dirty="0">
                <a:solidFill>
                  <a:schemeClr val="hlink"/>
                </a:solidFill>
                <a:effectLst>
                  <a:outerShdw blurRad="38100" dist="38100" dir="2700000" algn="tl">
                    <a:srgbClr val="000000"/>
                  </a:outerShdw>
                </a:effectLst>
              </a:rPr>
              <a:t>cervical</a:t>
            </a:r>
            <a:r>
              <a:rPr lang="en-US" sz="2800" b="1" i="1" dirty="0"/>
              <a:t>, </a:t>
            </a:r>
            <a:r>
              <a:rPr lang="en-US" sz="2800" b="1" i="1" dirty="0" err="1">
                <a:solidFill>
                  <a:schemeClr val="hlink"/>
                </a:solidFill>
                <a:effectLst>
                  <a:outerShdw blurRad="38100" dist="38100" dir="2700000" algn="tl">
                    <a:srgbClr val="000000"/>
                  </a:outerShdw>
                </a:effectLst>
              </a:rPr>
              <a:t>sternoclavicular</a:t>
            </a:r>
            <a:r>
              <a:rPr lang="en-US" sz="2800" b="1" i="1" dirty="0"/>
              <a:t>,  and </a:t>
            </a:r>
            <a:r>
              <a:rPr lang="en-US" sz="2800" b="1" i="1" dirty="0" err="1">
                <a:solidFill>
                  <a:schemeClr val="hlink"/>
                </a:solidFill>
                <a:effectLst>
                  <a:outerShdw blurRad="38100" dist="38100" dir="2700000" algn="tl">
                    <a:srgbClr val="000000"/>
                  </a:outerShdw>
                </a:effectLst>
              </a:rPr>
              <a:t>temromandibular</a:t>
            </a:r>
            <a:r>
              <a:rPr lang="en-US" sz="2800" b="1" i="1" dirty="0"/>
              <a:t> joints.</a:t>
            </a:r>
          </a:p>
        </p:txBody>
      </p:sp>
      <p:pic>
        <p:nvPicPr>
          <p:cNvPr id="31748" name="Picture 4" descr="REDHEART"/>
          <p:cNvPicPr>
            <a:picLocks noGrp="1" noChangeAspect="1" noChangeArrowheads="1" noCrop="1"/>
          </p:cNvPicPr>
          <p:nvPr>
            <p:ph sz="quarter" idx="2"/>
          </p:nvPr>
        </p:nvPicPr>
        <p:blipFill>
          <a:blip r:embed="rId2" cstate="print"/>
          <a:srcRect/>
          <a:stretch>
            <a:fillRect/>
          </a:stretch>
        </p:blipFill>
        <p:spPr>
          <a:xfrm>
            <a:off x="468313" y="3644900"/>
            <a:ext cx="381000" cy="381000"/>
          </a:xfrm>
          <a:noFill/>
        </p:spPr>
      </p:pic>
      <p:pic>
        <p:nvPicPr>
          <p:cNvPr id="31749" name="Picture 6" descr="REDHEART"/>
          <p:cNvPicPr>
            <a:picLocks noGrp="1" noChangeAspect="1" noChangeArrowheads="1" noCrop="1"/>
          </p:cNvPicPr>
          <p:nvPr>
            <p:ph sz="quarter" idx="3"/>
          </p:nvPr>
        </p:nvPicPr>
        <p:blipFill>
          <a:blip r:embed="rId2" cstate="print"/>
          <a:srcRect/>
          <a:stretch>
            <a:fillRect/>
          </a:stretch>
        </p:blipFill>
        <p:spPr>
          <a:xfrm>
            <a:off x="468313" y="4581525"/>
            <a:ext cx="381000" cy="381000"/>
          </a:xfrm>
          <a:noFill/>
        </p:spPr>
      </p:pic>
      <p:pic>
        <p:nvPicPr>
          <p:cNvPr id="31750" name="Picture 8" descr="REDHEART"/>
          <p:cNvPicPr>
            <a:picLocks noChangeAspect="1" noChangeArrowheads="1" noCrop="1"/>
          </p:cNvPicPr>
          <p:nvPr/>
        </p:nvPicPr>
        <p:blipFill>
          <a:blip r:embed="rId2" cstate="print"/>
          <a:srcRect/>
          <a:stretch>
            <a:fillRect/>
          </a:stretch>
        </p:blipFill>
        <p:spPr bwMode="auto">
          <a:xfrm>
            <a:off x="468313" y="3068638"/>
            <a:ext cx="381000" cy="381000"/>
          </a:xfrm>
          <a:prstGeom prst="rect">
            <a:avLst/>
          </a:prstGeom>
          <a:noFill/>
          <a:ln w="9525">
            <a:noFill/>
            <a:miter lim="800000"/>
            <a:headEnd/>
            <a:tailEnd/>
          </a:ln>
        </p:spPr>
      </p:pic>
      <p:pic>
        <p:nvPicPr>
          <p:cNvPr id="31751" name="Picture 9" descr="REDHEART"/>
          <p:cNvPicPr>
            <a:picLocks noChangeAspect="1" noChangeArrowheads="1" noCrop="1"/>
          </p:cNvPicPr>
          <p:nvPr/>
        </p:nvPicPr>
        <p:blipFill>
          <a:blip r:embed="rId2" cstate="print"/>
          <a:srcRect/>
          <a:stretch>
            <a:fillRect/>
          </a:stretch>
        </p:blipFill>
        <p:spPr bwMode="auto">
          <a:xfrm>
            <a:off x="468313" y="2565400"/>
            <a:ext cx="381000" cy="381000"/>
          </a:xfrm>
          <a:prstGeom prst="rect">
            <a:avLst/>
          </a:prstGeom>
          <a:noFill/>
          <a:ln w="9525">
            <a:noFill/>
            <a:miter lim="800000"/>
            <a:headEnd/>
            <a:tailEnd/>
          </a:ln>
        </p:spPr>
      </p:pic>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hsp1"/>
          <p:cNvPicPr>
            <a:picLocks noChangeAspect="1" noChangeArrowheads="1"/>
          </p:cNvPicPr>
          <p:nvPr/>
        </p:nvPicPr>
        <p:blipFill>
          <a:blip r:embed="rId2" cstate="print"/>
          <a:srcRect/>
          <a:stretch>
            <a:fillRect/>
          </a:stretch>
        </p:blipFill>
        <p:spPr bwMode="auto">
          <a:xfrm>
            <a:off x="250825" y="260350"/>
            <a:ext cx="8642350" cy="5386388"/>
          </a:xfrm>
          <a:prstGeom prst="rect">
            <a:avLst/>
          </a:prstGeom>
          <a:noFill/>
          <a:ln w="9525">
            <a:noFill/>
            <a:miter lim="800000"/>
            <a:headEnd/>
            <a:tailEnd/>
          </a:ln>
        </p:spPr>
      </p:pic>
      <p:sp>
        <p:nvSpPr>
          <p:cNvPr id="76805" name="Rectangle 5"/>
          <p:cNvSpPr>
            <a:spLocks noGrp="1" noChangeArrowheads="1"/>
          </p:cNvSpPr>
          <p:nvPr>
            <p:ph type="title"/>
          </p:nvPr>
        </p:nvSpPr>
        <p:spPr>
          <a:xfrm>
            <a:off x="468313" y="5715000"/>
            <a:ext cx="8229600" cy="1143000"/>
          </a:xfrm>
        </p:spPr>
        <p:txBody>
          <a:bodyPr/>
          <a:lstStyle/>
          <a:p>
            <a:pPr eaLnBrk="1" hangingPunct="1">
              <a:defRPr/>
            </a:pPr>
            <a:r>
              <a:rPr lang="en-US" u="sng"/>
              <a:t>Ankle Arthritis</a:t>
            </a: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0"/>
            <a:ext cx="8229600" cy="1052513"/>
          </a:xfrm>
        </p:spPr>
        <p:txBody>
          <a:bodyPr/>
          <a:lstStyle/>
          <a:p>
            <a:pPr algn="l" eaLnBrk="1" hangingPunct="1">
              <a:defRPr/>
            </a:pPr>
            <a:r>
              <a:rPr lang="en-US" u="sng"/>
              <a:t>Arthritis (cont.):</a:t>
            </a:r>
          </a:p>
        </p:txBody>
      </p:sp>
      <p:sp>
        <p:nvSpPr>
          <p:cNvPr id="78851" name="Rectangle 3"/>
          <p:cNvSpPr>
            <a:spLocks noGrp="1" noChangeArrowheads="1"/>
          </p:cNvSpPr>
          <p:nvPr>
            <p:ph type="body" sz="half" idx="1"/>
          </p:nvPr>
        </p:nvSpPr>
        <p:spPr>
          <a:xfrm>
            <a:off x="755650" y="1196975"/>
            <a:ext cx="8064500" cy="5661025"/>
          </a:xfrm>
        </p:spPr>
        <p:txBody>
          <a:bodyPr/>
          <a:lstStyle/>
          <a:p>
            <a:pPr algn="l" eaLnBrk="1" hangingPunct="1">
              <a:buFont typeface="Wingdings" pitchFamily="2" charset="2"/>
              <a:buNone/>
              <a:defRPr/>
            </a:pPr>
            <a:r>
              <a:rPr lang="en-US" b="1" i="1"/>
              <a:t>Characteristically, </a:t>
            </a:r>
            <a:r>
              <a:rPr lang="en-US" b="1" i="1">
                <a:solidFill>
                  <a:schemeClr val="hlink"/>
                </a:solidFill>
                <a:effectLst>
                  <a:outerShdw blurRad="38100" dist="38100" dir="2700000" algn="tl">
                    <a:srgbClr val="000000"/>
                  </a:outerShdw>
                </a:effectLst>
              </a:rPr>
              <a:t>migratory polyarthritis</a:t>
            </a:r>
            <a:r>
              <a:rPr lang="en-US" b="1" i="1"/>
              <a:t> pattern is noticed.</a:t>
            </a:r>
          </a:p>
          <a:p>
            <a:pPr algn="l" eaLnBrk="1" hangingPunct="1">
              <a:buFont typeface="Wingdings" pitchFamily="2" charset="2"/>
              <a:buNone/>
              <a:defRPr/>
            </a:pPr>
            <a:endParaRPr lang="en-US" b="1" i="1"/>
          </a:p>
          <a:p>
            <a:pPr algn="l" eaLnBrk="1" hangingPunct="1">
              <a:buFont typeface="Wingdings" pitchFamily="2" charset="2"/>
              <a:buNone/>
              <a:defRPr/>
            </a:pPr>
            <a:r>
              <a:rPr lang="en-US" b="1" i="1"/>
              <a:t>In most instances, inflammation to any joint begins to subside spontaneously within one week.</a:t>
            </a:r>
          </a:p>
          <a:p>
            <a:pPr algn="l" eaLnBrk="1" hangingPunct="1">
              <a:buFont typeface="Wingdings" pitchFamily="2" charset="2"/>
              <a:buNone/>
              <a:defRPr/>
            </a:pPr>
            <a:endParaRPr lang="en-US" b="1" i="1"/>
          </a:p>
          <a:p>
            <a:pPr algn="l" eaLnBrk="1" hangingPunct="1">
              <a:buFont typeface="Wingdings" pitchFamily="2" charset="2"/>
              <a:buNone/>
              <a:defRPr/>
            </a:pPr>
            <a:r>
              <a:rPr lang="en-US" b="1" i="1"/>
              <a:t>The total duration of polyarthritis is no more than 3 or 4 weeks leaving no residual joint damage.</a:t>
            </a:r>
            <a:r>
              <a:rPr lang="en-US" sz="2800" b="1" i="1"/>
              <a:t>  </a:t>
            </a:r>
          </a:p>
        </p:txBody>
      </p:sp>
      <p:pic>
        <p:nvPicPr>
          <p:cNvPr id="33796" name="Picture 4" descr="REDHEART"/>
          <p:cNvPicPr>
            <a:picLocks noGrp="1" noChangeAspect="1" noChangeArrowheads="1" noCrop="1"/>
          </p:cNvPicPr>
          <p:nvPr>
            <p:ph sz="quarter" idx="2"/>
          </p:nvPr>
        </p:nvPicPr>
        <p:blipFill>
          <a:blip r:embed="rId2" cstate="print"/>
          <a:srcRect/>
          <a:stretch>
            <a:fillRect/>
          </a:stretch>
        </p:blipFill>
        <p:spPr>
          <a:xfrm>
            <a:off x="323850" y="2924175"/>
            <a:ext cx="381000" cy="381000"/>
          </a:xfrm>
          <a:noFill/>
        </p:spPr>
      </p:pic>
      <p:pic>
        <p:nvPicPr>
          <p:cNvPr id="33797" name="Picture 6" descr="REDHEART"/>
          <p:cNvPicPr>
            <a:picLocks noGrp="1" noChangeAspect="1" noChangeArrowheads="1" noCrop="1"/>
          </p:cNvPicPr>
          <p:nvPr>
            <p:ph sz="quarter" idx="3"/>
          </p:nvPr>
        </p:nvPicPr>
        <p:blipFill>
          <a:blip r:embed="rId2" cstate="print"/>
          <a:srcRect/>
          <a:stretch>
            <a:fillRect/>
          </a:stretch>
        </p:blipFill>
        <p:spPr>
          <a:xfrm>
            <a:off x="395288" y="5084763"/>
            <a:ext cx="381000" cy="381000"/>
          </a:xfrm>
          <a:noFill/>
        </p:spPr>
      </p:pic>
      <p:pic>
        <p:nvPicPr>
          <p:cNvPr id="33798" name="Picture 8" descr="REDHEART"/>
          <p:cNvPicPr>
            <a:picLocks noChangeAspect="1" noChangeArrowheads="1" noCrop="1"/>
          </p:cNvPicPr>
          <p:nvPr/>
        </p:nvPicPr>
        <p:blipFill>
          <a:blip r:embed="rId2" cstate="print"/>
          <a:srcRect/>
          <a:stretch>
            <a:fillRect/>
          </a:stretch>
        </p:blipFill>
        <p:spPr bwMode="auto">
          <a:xfrm>
            <a:off x="395288" y="1268413"/>
            <a:ext cx="381000" cy="381000"/>
          </a:xfrm>
          <a:prstGeom prst="rect">
            <a:avLst/>
          </a:prstGeom>
          <a:noFill/>
          <a:ln w="9525">
            <a:noFill/>
            <a:miter lim="800000"/>
            <a:headEnd/>
            <a:tailEnd/>
          </a:ln>
        </p:spPr>
      </p:pic>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68313" y="0"/>
            <a:ext cx="8229600" cy="1143000"/>
          </a:xfrm>
        </p:spPr>
        <p:txBody>
          <a:bodyPr/>
          <a:lstStyle/>
          <a:p>
            <a:pPr algn="l" eaLnBrk="1" hangingPunct="1">
              <a:defRPr/>
            </a:pPr>
            <a:r>
              <a:rPr lang="en-US" u="sng"/>
              <a:t>Carditis:</a:t>
            </a:r>
          </a:p>
        </p:txBody>
      </p:sp>
      <p:sp>
        <p:nvSpPr>
          <p:cNvPr id="82947" name="Rectangle 3"/>
          <p:cNvSpPr>
            <a:spLocks noGrp="1" noChangeArrowheads="1"/>
          </p:cNvSpPr>
          <p:nvPr>
            <p:ph type="body" sz="half" idx="1"/>
          </p:nvPr>
        </p:nvSpPr>
        <p:spPr>
          <a:xfrm>
            <a:off x="900113" y="1196975"/>
            <a:ext cx="7775575" cy="5400675"/>
          </a:xfrm>
        </p:spPr>
        <p:txBody>
          <a:bodyPr/>
          <a:lstStyle/>
          <a:p>
            <a:pPr algn="l" eaLnBrk="1" hangingPunct="1">
              <a:buFont typeface="Wingdings" pitchFamily="2" charset="2"/>
              <a:buNone/>
              <a:defRPr/>
            </a:pPr>
            <a:r>
              <a:rPr lang="en-US" sz="3600" b="1" i="1"/>
              <a:t>ARF may involve endocardium, myocardium, and pericardium              ( i.e. can induce pancarditis ).</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Carditis is the most important manifestation of  ARF as it is the only one that can cause significant permanent organ damage and death.</a:t>
            </a:r>
          </a:p>
        </p:txBody>
      </p:sp>
      <p:pic>
        <p:nvPicPr>
          <p:cNvPr id="34820" name="Picture 4" descr="REDHEART"/>
          <p:cNvPicPr>
            <a:picLocks noGrp="1" noChangeAspect="1" noChangeArrowheads="1" noCrop="1"/>
          </p:cNvPicPr>
          <p:nvPr>
            <p:ph sz="quarter" idx="2"/>
          </p:nvPr>
        </p:nvPicPr>
        <p:blipFill>
          <a:blip r:embed="rId2" cstate="print"/>
          <a:srcRect/>
          <a:stretch>
            <a:fillRect/>
          </a:stretch>
        </p:blipFill>
        <p:spPr>
          <a:xfrm>
            <a:off x="395288" y="1341438"/>
            <a:ext cx="381000" cy="381000"/>
          </a:xfrm>
          <a:noFill/>
        </p:spPr>
      </p:pic>
      <p:pic>
        <p:nvPicPr>
          <p:cNvPr id="34821" name="Picture 6" descr="REDHEART"/>
          <p:cNvPicPr>
            <a:picLocks noGrp="1" noChangeAspect="1" noChangeArrowheads="1" noCrop="1"/>
          </p:cNvPicPr>
          <p:nvPr>
            <p:ph sz="quarter" idx="3"/>
          </p:nvPr>
        </p:nvPicPr>
        <p:blipFill>
          <a:blip r:embed="rId2" cstate="print"/>
          <a:srcRect/>
          <a:stretch>
            <a:fillRect/>
          </a:stretch>
        </p:blipFill>
        <p:spPr>
          <a:xfrm>
            <a:off x="395288" y="3789363"/>
            <a:ext cx="381000" cy="381000"/>
          </a:xfrm>
          <a:noFill/>
        </p:spPr>
      </p:pic>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algn="l" eaLnBrk="1" hangingPunct="1">
              <a:defRPr/>
            </a:pPr>
            <a:r>
              <a:rPr lang="en-US"/>
              <a:t>Outline</a:t>
            </a:r>
          </a:p>
        </p:txBody>
      </p:sp>
      <p:sp>
        <p:nvSpPr>
          <p:cNvPr id="201731" name="Rectangle 3"/>
          <p:cNvSpPr>
            <a:spLocks noGrp="1" noChangeArrowheads="1"/>
          </p:cNvSpPr>
          <p:nvPr>
            <p:ph type="body" idx="1"/>
          </p:nvPr>
        </p:nvSpPr>
        <p:spPr/>
        <p:txBody>
          <a:bodyPr/>
          <a:lstStyle/>
          <a:p>
            <a:pPr algn="l" rtl="0" eaLnBrk="1" hangingPunct="1">
              <a:defRPr/>
            </a:pPr>
            <a:r>
              <a:rPr lang="en-US" b="1"/>
              <a:t>Acute Rheumatic Fever and Rheumatic Heart Disease.</a:t>
            </a:r>
          </a:p>
          <a:p>
            <a:pPr algn="l" rtl="0" eaLnBrk="1" hangingPunct="1">
              <a:buFont typeface="Wingdings" pitchFamily="2" charset="2"/>
              <a:buNone/>
              <a:defRPr/>
            </a:pPr>
            <a:endParaRPr lang="en-US" b="1"/>
          </a:p>
          <a:p>
            <a:pPr algn="l" rtl="0" eaLnBrk="1" hangingPunct="1">
              <a:defRPr/>
            </a:pPr>
            <a:r>
              <a:rPr lang="en-US" b="1"/>
              <a:t>Kawasaki Disease.</a:t>
            </a:r>
          </a:p>
          <a:p>
            <a:pPr algn="l" rtl="0" eaLnBrk="1" hangingPunct="1">
              <a:buFont typeface="Wingdings" pitchFamily="2" charset="2"/>
              <a:buNone/>
              <a:defRPr/>
            </a:pPr>
            <a:endParaRPr lang="en-US" b="1"/>
          </a:p>
          <a:p>
            <a:pPr algn="l" rtl="0" eaLnBrk="1" hangingPunct="1">
              <a:defRPr/>
            </a:pPr>
            <a:r>
              <a:rPr lang="en-US" b="1"/>
              <a:t>Cardiomyopathies.</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0"/>
            <a:ext cx="8229600" cy="981075"/>
          </a:xfrm>
        </p:spPr>
        <p:txBody>
          <a:bodyPr/>
          <a:lstStyle/>
          <a:p>
            <a:pPr algn="l" eaLnBrk="1" hangingPunct="1">
              <a:defRPr/>
            </a:pPr>
            <a:r>
              <a:rPr lang="en-US" u="sng"/>
              <a:t>Carditis (cont.):</a:t>
            </a:r>
          </a:p>
        </p:txBody>
      </p:sp>
      <p:sp>
        <p:nvSpPr>
          <p:cNvPr id="89091" name="Rectangle 3"/>
          <p:cNvSpPr>
            <a:spLocks noGrp="1" noChangeArrowheads="1"/>
          </p:cNvSpPr>
          <p:nvPr>
            <p:ph type="body" sz="half" idx="1"/>
          </p:nvPr>
        </p:nvSpPr>
        <p:spPr>
          <a:xfrm>
            <a:off x="684213" y="1052513"/>
            <a:ext cx="8064500" cy="5805487"/>
          </a:xfrm>
        </p:spPr>
        <p:txBody>
          <a:bodyPr/>
          <a:lstStyle/>
          <a:p>
            <a:pPr marL="609600" indent="-609600" algn="l" eaLnBrk="1" hangingPunct="1">
              <a:buFont typeface="Wingdings" pitchFamily="2" charset="2"/>
              <a:buNone/>
              <a:defRPr/>
            </a:pPr>
            <a:r>
              <a:rPr lang="en-US" b="1" i="1"/>
              <a:t>The diagnosis of carditis requires the presence of one of the following:</a:t>
            </a:r>
          </a:p>
          <a:p>
            <a:pPr marL="609600" indent="-609600" algn="l" eaLnBrk="1" hangingPunct="1">
              <a:buFont typeface="Wingdings" pitchFamily="2" charset="2"/>
              <a:buNone/>
              <a:defRPr/>
            </a:pPr>
            <a:r>
              <a:rPr lang="en-US" b="1" i="1"/>
              <a:t>1. New organic cardiac murmur (e.g. apical systolic murmur of MR, apical mid-diastolic (carey-coombs) murmur of MS, or basal diastolic murmur of  AR).</a:t>
            </a:r>
          </a:p>
          <a:p>
            <a:pPr marL="609600" indent="-609600" algn="l" eaLnBrk="1" hangingPunct="1">
              <a:buFont typeface="Wingdings" pitchFamily="2" charset="2"/>
              <a:buNone/>
              <a:defRPr/>
            </a:pPr>
            <a:r>
              <a:rPr lang="en-US" b="1" i="1"/>
              <a:t>2. Cardiomegaly.</a:t>
            </a:r>
          </a:p>
          <a:p>
            <a:pPr marL="609600" indent="-609600" algn="l" eaLnBrk="1" hangingPunct="1">
              <a:buFont typeface="Wingdings" pitchFamily="2" charset="2"/>
              <a:buNone/>
              <a:defRPr/>
            </a:pPr>
            <a:r>
              <a:rPr lang="en-US" b="1" i="1"/>
              <a:t>3. Pericardial friction rub (i.e. pericarditis) or muffled heart sounds due to PE.</a:t>
            </a:r>
          </a:p>
          <a:p>
            <a:pPr marL="609600" indent="-609600" algn="l" eaLnBrk="1" hangingPunct="1">
              <a:buFont typeface="Wingdings" pitchFamily="2" charset="2"/>
              <a:buNone/>
              <a:defRPr/>
            </a:pPr>
            <a:r>
              <a:rPr lang="en-US" b="1" i="1"/>
              <a:t>4. Congestive heart failure.</a:t>
            </a:r>
            <a:r>
              <a:rPr lang="en-US" sz="2800" b="1" i="1"/>
              <a:t>  </a:t>
            </a:r>
          </a:p>
        </p:txBody>
      </p:sp>
      <p:pic>
        <p:nvPicPr>
          <p:cNvPr id="35844" name="Picture 4" descr="REDHEART"/>
          <p:cNvPicPr>
            <a:picLocks noGrp="1" noChangeAspect="1" noChangeArrowheads="1" noCrop="1"/>
          </p:cNvPicPr>
          <p:nvPr>
            <p:ph sz="quarter" idx="2"/>
          </p:nvPr>
        </p:nvPicPr>
        <p:blipFill>
          <a:blip r:embed="rId2" cstate="print"/>
          <a:srcRect/>
          <a:stretch>
            <a:fillRect/>
          </a:stretch>
        </p:blipFill>
        <p:spPr>
          <a:xfrm>
            <a:off x="250825" y="4868863"/>
            <a:ext cx="381000" cy="381000"/>
          </a:xfrm>
          <a:noFill/>
        </p:spPr>
      </p:pic>
      <p:pic>
        <p:nvPicPr>
          <p:cNvPr id="35845" name="Picture 6" descr="REDHEART"/>
          <p:cNvPicPr>
            <a:picLocks noGrp="1" noChangeAspect="1" noChangeArrowheads="1" noCrop="1"/>
          </p:cNvPicPr>
          <p:nvPr>
            <p:ph sz="quarter" idx="3"/>
          </p:nvPr>
        </p:nvPicPr>
        <p:blipFill>
          <a:blip r:embed="rId2" cstate="print"/>
          <a:srcRect/>
          <a:stretch>
            <a:fillRect/>
          </a:stretch>
        </p:blipFill>
        <p:spPr>
          <a:xfrm>
            <a:off x="250825" y="5876925"/>
            <a:ext cx="381000" cy="381000"/>
          </a:xfrm>
          <a:noFill/>
        </p:spPr>
      </p:pic>
      <p:pic>
        <p:nvPicPr>
          <p:cNvPr id="35846" name="Picture 8" descr="REDHEART"/>
          <p:cNvPicPr>
            <a:picLocks noChangeAspect="1" noChangeArrowheads="1" noCrop="1"/>
          </p:cNvPicPr>
          <p:nvPr/>
        </p:nvPicPr>
        <p:blipFill>
          <a:blip r:embed="rId2" cstate="print"/>
          <a:srcRect/>
          <a:stretch>
            <a:fillRect/>
          </a:stretch>
        </p:blipFill>
        <p:spPr bwMode="auto">
          <a:xfrm>
            <a:off x="250825" y="2276475"/>
            <a:ext cx="381000" cy="381000"/>
          </a:xfrm>
          <a:prstGeom prst="rect">
            <a:avLst/>
          </a:prstGeom>
          <a:noFill/>
          <a:ln w="9525">
            <a:noFill/>
            <a:miter lim="800000"/>
            <a:headEnd/>
            <a:tailEnd/>
          </a:ln>
        </p:spPr>
      </p:pic>
      <p:pic>
        <p:nvPicPr>
          <p:cNvPr id="35847" name="Picture 9" descr="REDHEART"/>
          <p:cNvPicPr>
            <a:picLocks noChangeAspect="1" noChangeArrowheads="1" noCrop="1"/>
          </p:cNvPicPr>
          <p:nvPr/>
        </p:nvPicPr>
        <p:blipFill>
          <a:blip r:embed="rId2" cstate="print"/>
          <a:srcRect/>
          <a:stretch>
            <a:fillRect/>
          </a:stretch>
        </p:blipFill>
        <p:spPr bwMode="auto">
          <a:xfrm>
            <a:off x="250825" y="4221163"/>
            <a:ext cx="381000" cy="381000"/>
          </a:xfrm>
          <a:prstGeom prst="rect">
            <a:avLst/>
          </a:prstGeom>
          <a:noFill/>
          <a:ln w="9525">
            <a:noFill/>
            <a:miter lim="800000"/>
            <a:headEnd/>
            <a:tailEnd/>
          </a:ln>
        </p:spPr>
      </p:pic>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0"/>
            <a:ext cx="8229600" cy="1125538"/>
          </a:xfrm>
        </p:spPr>
        <p:txBody>
          <a:bodyPr/>
          <a:lstStyle/>
          <a:p>
            <a:pPr algn="l" eaLnBrk="1" hangingPunct="1">
              <a:defRPr/>
            </a:pPr>
            <a:r>
              <a:rPr lang="en-US" u="sng"/>
              <a:t>Carditis (cont.):</a:t>
            </a:r>
          </a:p>
        </p:txBody>
      </p:sp>
      <p:sp>
        <p:nvSpPr>
          <p:cNvPr id="92163" name="Rectangle 3"/>
          <p:cNvSpPr>
            <a:spLocks noGrp="1" noChangeArrowheads="1"/>
          </p:cNvSpPr>
          <p:nvPr>
            <p:ph type="body" sz="half" idx="1"/>
          </p:nvPr>
        </p:nvSpPr>
        <p:spPr>
          <a:xfrm>
            <a:off x="755650" y="1196975"/>
            <a:ext cx="7777163" cy="4933950"/>
          </a:xfrm>
        </p:spPr>
        <p:txBody>
          <a:bodyPr/>
          <a:lstStyle/>
          <a:p>
            <a:pPr algn="l" eaLnBrk="1" hangingPunct="1">
              <a:buFont typeface="Wingdings" pitchFamily="2" charset="2"/>
              <a:buNone/>
              <a:defRPr/>
            </a:pPr>
            <a:r>
              <a:rPr lang="en-US" sz="3600" b="1" i="1"/>
              <a:t>Different rhythm disturbances may occur during the course of ARF, the commonest of which is first degree atrioventricular block (prolonged P-R interval).</a:t>
            </a:r>
          </a:p>
        </p:txBody>
      </p:sp>
      <p:pic>
        <p:nvPicPr>
          <p:cNvPr id="36868" name="Picture 7" descr="1avb"/>
          <p:cNvPicPr>
            <a:picLocks noGrp="1" noChangeAspect="1" noChangeArrowheads="1"/>
          </p:cNvPicPr>
          <p:nvPr>
            <p:ph sz="half" idx="2"/>
          </p:nvPr>
        </p:nvPicPr>
        <p:blipFill>
          <a:blip r:embed="rId2" cstate="print"/>
          <a:srcRect/>
          <a:stretch>
            <a:fillRect/>
          </a:stretch>
        </p:blipFill>
        <p:spPr>
          <a:xfrm>
            <a:off x="0" y="4508500"/>
            <a:ext cx="9144000" cy="2055813"/>
          </a:xfrm>
          <a:noFill/>
        </p:spPr>
      </p:pic>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57200" y="0"/>
            <a:ext cx="8229600" cy="981075"/>
          </a:xfrm>
        </p:spPr>
        <p:txBody>
          <a:bodyPr/>
          <a:lstStyle/>
          <a:p>
            <a:pPr algn="l" eaLnBrk="1" hangingPunct="1">
              <a:defRPr/>
            </a:pPr>
            <a:r>
              <a:rPr lang="en-US" u="sng"/>
              <a:t>Sydenham</a:t>
            </a:r>
            <a:r>
              <a:rPr lang="en-US" u="sng">
                <a:latin typeface="Arial"/>
              </a:rPr>
              <a:t>’</a:t>
            </a:r>
            <a:r>
              <a:rPr lang="en-US" u="sng"/>
              <a:t>s Chorea:</a:t>
            </a:r>
          </a:p>
        </p:txBody>
      </p:sp>
      <p:sp>
        <p:nvSpPr>
          <p:cNvPr id="95235" name="Rectangle 3"/>
          <p:cNvSpPr>
            <a:spLocks noGrp="1" noChangeArrowheads="1"/>
          </p:cNvSpPr>
          <p:nvPr>
            <p:ph type="body" sz="half" idx="1"/>
          </p:nvPr>
        </p:nvSpPr>
        <p:spPr>
          <a:xfrm>
            <a:off x="684213" y="1052513"/>
            <a:ext cx="8135937" cy="5040312"/>
          </a:xfrm>
        </p:spPr>
        <p:txBody>
          <a:bodyPr/>
          <a:lstStyle/>
          <a:p>
            <a:pPr marL="609600" indent="-609600" algn="l" eaLnBrk="1" hangingPunct="1">
              <a:buFont typeface="Wingdings" pitchFamily="2" charset="2"/>
              <a:buNone/>
              <a:defRPr/>
            </a:pPr>
            <a:r>
              <a:rPr lang="en-US" sz="3600" b="1" i="1"/>
              <a:t>It is characterized by:</a:t>
            </a:r>
          </a:p>
          <a:p>
            <a:pPr marL="609600" indent="-609600" algn="l" eaLnBrk="1" hangingPunct="1">
              <a:buFont typeface="Wingdings" pitchFamily="2" charset="2"/>
              <a:buNone/>
              <a:defRPr/>
            </a:pPr>
            <a:r>
              <a:rPr lang="en-US" sz="3600" b="1" i="1"/>
              <a:t>1. Rapid purposeless involuntary movements in the extremities and face and may sometimes be unilateral.</a:t>
            </a:r>
          </a:p>
          <a:p>
            <a:pPr marL="609600" indent="-609600" algn="l" eaLnBrk="1" hangingPunct="1">
              <a:buFont typeface="Wingdings" pitchFamily="2" charset="2"/>
              <a:buNone/>
              <a:defRPr/>
            </a:pPr>
            <a:r>
              <a:rPr lang="en-US" sz="3600" b="1" i="1"/>
              <a:t>2. Hypotonia.</a:t>
            </a:r>
          </a:p>
          <a:p>
            <a:pPr marL="609600" indent="-609600" algn="l" eaLnBrk="1" hangingPunct="1">
              <a:buFont typeface="Wingdings" pitchFamily="2" charset="2"/>
              <a:buNone/>
              <a:defRPr/>
            </a:pPr>
            <a:r>
              <a:rPr lang="en-US" sz="3600" b="1" i="1"/>
              <a:t>3. Inability to maintain a tetanic muscle contraction.</a:t>
            </a:r>
          </a:p>
          <a:p>
            <a:pPr marL="609600" indent="-609600" algn="l" eaLnBrk="1" hangingPunct="1">
              <a:buFont typeface="Wingdings" pitchFamily="2" charset="2"/>
              <a:buNone/>
              <a:defRPr/>
            </a:pPr>
            <a:r>
              <a:rPr lang="en-US" sz="3600" b="1" i="1"/>
              <a:t>4. Emotional lability.</a:t>
            </a:r>
          </a:p>
        </p:txBody>
      </p:sp>
      <p:pic>
        <p:nvPicPr>
          <p:cNvPr id="37892" name="Picture 4" descr="REDHEART"/>
          <p:cNvPicPr>
            <a:picLocks noGrp="1" noChangeAspect="1" noChangeArrowheads="1" noCrop="1"/>
          </p:cNvPicPr>
          <p:nvPr>
            <p:ph sz="quarter" idx="2"/>
          </p:nvPr>
        </p:nvPicPr>
        <p:blipFill>
          <a:blip r:embed="rId2" cstate="print"/>
          <a:srcRect/>
          <a:stretch>
            <a:fillRect/>
          </a:stretch>
        </p:blipFill>
        <p:spPr>
          <a:xfrm>
            <a:off x="250825" y="4292600"/>
            <a:ext cx="381000" cy="381000"/>
          </a:xfrm>
          <a:noFill/>
        </p:spPr>
      </p:pic>
      <p:pic>
        <p:nvPicPr>
          <p:cNvPr id="37893" name="Picture 6" descr="REDHEART"/>
          <p:cNvPicPr>
            <a:picLocks noGrp="1" noChangeAspect="1" noChangeArrowheads="1" noCrop="1"/>
          </p:cNvPicPr>
          <p:nvPr>
            <p:ph sz="quarter" idx="3"/>
          </p:nvPr>
        </p:nvPicPr>
        <p:blipFill>
          <a:blip r:embed="rId2" cstate="print"/>
          <a:srcRect/>
          <a:stretch>
            <a:fillRect/>
          </a:stretch>
        </p:blipFill>
        <p:spPr>
          <a:xfrm>
            <a:off x="250825" y="5445125"/>
            <a:ext cx="381000" cy="381000"/>
          </a:xfrm>
          <a:noFill/>
        </p:spPr>
      </p:pic>
      <p:pic>
        <p:nvPicPr>
          <p:cNvPr id="37894" name="Picture 8" descr="REDHEART"/>
          <p:cNvPicPr>
            <a:picLocks noChangeAspect="1" noChangeArrowheads="1" noCrop="1"/>
          </p:cNvPicPr>
          <p:nvPr/>
        </p:nvPicPr>
        <p:blipFill>
          <a:blip r:embed="rId2" cstate="print"/>
          <a:srcRect/>
          <a:stretch>
            <a:fillRect/>
          </a:stretch>
        </p:blipFill>
        <p:spPr bwMode="auto">
          <a:xfrm>
            <a:off x="250825" y="1844675"/>
            <a:ext cx="381000" cy="381000"/>
          </a:xfrm>
          <a:prstGeom prst="rect">
            <a:avLst/>
          </a:prstGeom>
          <a:noFill/>
          <a:ln w="9525">
            <a:noFill/>
            <a:miter lim="800000"/>
            <a:headEnd/>
            <a:tailEnd/>
          </a:ln>
        </p:spPr>
      </p:pic>
      <p:pic>
        <p:nvPicPr>
          <p:cNvPr id="37895" name="Picture 9" descr="REDHEART"/>
          <p:cNvPicPr>
            <a:picLocks noChangeAspect="1" noChangeArrowheads="1" noCrop="1"/>
          </p:cNvPicPr>
          <p:nvPr/>
        </p:nvPicPr>
        <p:blipFill>
          <a:blip r:embed="rId2" cstate="print"/>
          <a:srcRect/>
          <a:stretch>
            <a:fillRect/>
          </a:stretch>
        </p:blipFill>
        <p:spPr bwMode="auto">
          <a:xfrm>
            <a:off x="250825" y="3573463"/>
            <a:ext cx="381000" cy="381000"/>
          </a:xfrm>
          <a:prstGeom prst="rect">
            <a:avLst/>
          </a:prstGeom>
          <a:noFill/>
          <a:ln w="9525">
            <a:noFill/>
            <a:miter lim="800000"/>
            <a:headEnd/>
            <a:tailEnd/>
          </a:ln>
        </p:spPr>
      </p:pic>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0"/>
            <a:ext cx="8229600" cy="1420813"/>
          </a:xfrm>
        </p:spPr>
        <p:txBody>
          <a:bodyPr/>
          <a:lstStyle/>
          <a:p>
            <a:pPr algn="l" eaLnBrk="1" hangingPunct="1">
              <a:defRPr/>
            </a:pPr>
            <a:r>
              <a:rPr lang="en-US" u="sng"/>
              <a:t>Sydenham</a:t>
            </a:r>
            <a:r>
              <a:rPr lang="en-US" u="sng">
                <a:latin typeface="Arial"/>
              </a:rPr>
              <a:t>’</a:t>
            </a:r>
            <a:r>
              <a:rPr lang="en-US" u="sng"/>
              <a:t>s Chorea (cont.):</a:t>
            </a:r>
          </a:p>
        </p:txBody>
      </p:sp>
      <p:sp>
        <p:nvSpPr>
          <p:cNvPr id="98307" name="Rectangle 3"/>
          <p:cNvSpPr>
            <a:spLocks noGrp="1" noChangeArrowheads="1"/>
          </p:cNvSpPr>
          <p:nvPr>
            <p:ph type="body" sz="half" idx="1"/>
          </p:nvPr>
        </p:nvSpPr>
        <p:spPr>
          <a:xfrm>
            <a:off x="827088" y="1412875"/>
            <a:ext cx="7559675" cy="5006975"/>
          </a:xfrm>
        </p:spPr>
        <p:txBody>
          <a:bodyPr/>
          <a:lstStyle/>
          <a:p>
            <a:pPr algn="l" eaLnBrk="1" hangingPunct="1">
              <a:buFont typeface="Wingdings" pitchFamily="2" charset="2"/>
              <a:buNone/>
              <a:defRPr/>
            </a:pPr>
            <a:r>
              <a:rPr lang="en-US" sz="3600" b="1" i="1"/>
              <a:t>Chorea usually occurs after a latent period that is longer than that associated with other manifestations  of ARF.</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Chorea frequently occurs in </a:t>
            </a:r>
            <a:r>
              <a:rPr lang="en-US" sz="3600" b="1" i="1">
                <a:latin typeface="Arial"/>
              </a:rPr>
              <a:t>“</a:t>
            </a:r>
            <a:r>
              <a:rPr lang="en-US" sz="3600" b="1" i="1"/>
              <a:t>pure</a:t>
            </a:r>
            <a:r>
              <a:rPr lang="en-US" sz="3600" b="1" i="1">
                <a:latin typeface="Arial"/>
              </a:rPr>
              <a:t>”</a:t>
            </a:r>
            <a:r>
              <a:rPr lang="en-US" sz="3600" b="1" i="1"/>
              <a:t> form.</a:t>
            </a:r>
          </a:p>
        </p:txBody>
      </p:sp>
      <p:pic>
        <p:nvPicPr>
          <p:cNvPr id="38916" name="Picture 4" descr="REDHEART"/>
          <p:cNvPicPr>
            <a:picLocks noGrp="1" noChangeAspect="1" noChangeArrowheads="1" noCrop="1"/>
          </p:cNvPicPr>
          <p:nvPr>
            <p:ph sz="quarter" idx="2"/>
          </p:nvPr>
        </p:nvPicPr>
        <p:blipFill>
          <a:blip r:embed="rId2" cstate="print"/>
          <a:srcRect/>
          <a:stretch>
            <a:fillRect/>
          </a:stretch>
        </p:blipFill>
        <p:spPr>
          <a:xfrm>
            <a:off x="250825" y="1557338"/>
            <a:ext cx="381000" cy="381000"/>
          </a:xfrm>
          <a:noFill/>
        </p:spPr>
      </p:pic>
      <p:pic>
        <p:nvPicPr>
          <p:cNvPr id="38917" name="Picture 6" descr="REDHEART"/>
          <p:cNvPicPr>
            <a:picLocks noGrp="1" noChangeAspect="1" noChangeArrowheads="1" noCrop="1"/>
          </p:cNvPicPr>
          <p:nvPr>
            <p:ph sz="quarter" idx="3"/>
          </p:nvPr>
        </p:nvPicPr>
        <p:blipFill>
          <a:blip r:embed="rId2" cstate="print"/>
          <a:srcRect/>
          <a:stretch>
            <a:fillRect/>
          </a:stretch>
        </p:blipFill>
        <p:spPr>
          <a:xfrm>
            <a:off x="250825" y="4508500"/>
            <a:ext cx="381000" cy="381000"/>
          </a:xfrm>
          <a:noFill/>
        </p:spPr>
      </p:pic>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68313" y="0"/>
            <a:ext cx="8229600" cy="1143000"/>
          </a:xfrm>
        </p:spPr>
        <p:txBody>
          <a:bodyPr/>
          <a:lstStyle/>
          <a:p>
            <a:pPr algn="l" eaLnBrk="1" hangingPunct="1">
              <a:defRPr/>
            </a:pPr>
            <a:r>
              <a:rPr lang="en-US" u="sng"/>
              <a:t>Subcutaneous Nodules:</a:t>
            </a:r>
          </a:p>
        </p:txBody>
      </p:sp>
      <p:sp>
        <p:nvSpPr>
          <p:cNvPr id="101379" name="Rectangle 3"/>
          <p:cNvSpPr>
            <a:spLocks noGrp="1" noChangeArrowheads="1"/>
          </p:cNvSpPr>
          <p:nvPr>
            <p:ph type="body" sz="half" idx="1"/>
          </p:nvPr>
        </p:nvSpPr>
        <p:spPr>
          <a:xfrm>
            <a:off x="755650" y="1600200"/>
            <a:ext cx="7920038" cy="4530725"/>
          </a:xfrm>
        </p:spPr>
        <p:txBody>
          <a:bodyPr/>
          <a:lstStyle/>
          <a:p>
            <a:pPr algn="l" eaLnBrk="1" hangingPunct="1">
              <a:lnSpc>
                <a:spcPct val="80000"/>
              </a:lnSpc>
              <a:buFont typeface="Wingdings" pitchFamily="2" charset="2"/>
              <a:buNone/>
              <a:defRPr/>
            </a:pPr>
            <a:r>
              <a:rPr lang="en-US" sz="3600" b="1" i="1"/>
              <a:t>These are firm painless subcutaneous lesions.</a:t>
            </a:r>
          </a:p>
          <a:p>
            <a:pPr algn="l" eaLnBrk="1" hangingPunct="1">
              <a:lnSpc>
                <a:spcPct val="80000"/>
              </a:lnSpc>
              <a:buFont typeface="Wingdings" pitchFamily="2" charset="2"/>
              <a:buNone/>
              <a:defRPr/>
            </a:pPr>
            <a:endParaRPr lang="en-US" sz="3600" b="1" i="1"/>
          </a:p>
          <a:p>
            <a:pPr algn="l" eaLnBrk="1" hangingPunct="1">
              <a:lnSpc>
                <a:spcPct val="80000"/>
              </a:lnSpc>
              <a:buFont typeface="Wingdings" pitchFamily="2" charset="2"/>
              <a:buNone/>
              <a:defRPr/>
            </a:pPr>
            <a:r>
              <a:rPr lang="en-US" sz="3600" b="1" i="1"/>
              <a:t>Varying in size from few millimeters to </a:t>
            </a:r>
          </a:p>
          <a:p>
            <a:pPr algn="l" eaLnBrk="1" hangingPunct="1">
              <a:lnSpc>
                <a:spcPct val="80000"/>
              </a:lnSpc>
              <a:buFont typeface="Wingdings" pitchFamily="2" charset="2"/>
              <a:buNone/>
              <a:defRPr/>
            </a:pPr>
            <a:r>
              <a:rPr lang="en-US" sz="3600" b="1" i="1"/>
              <a:t>2 cm.</a:t>
            </a:r>
          </a:p>
          <a:p>
            <a:pPr algn="l" eaLnBrk="1" hangingPunct="1">
              <a:lnSpc>
                <a:spcPct val="80000"/>
              </a:lnSpc>
              <a:buFont typeface="Wingdings" pitchFamily="2" charset="2"/>
              <a:buNone/>
              <a:defRPr/>
            </a:pPr>
            <a:endParaRPr lang="en-US" sz="3600" b="1" i="1"/>
          </a:p>
          <a:p>
            <a:pPr algn="l" eaLnBrk="1" hangingPunct="1">
              <a:lnSpc>
                <a:spcPct val="80000"/>
              </a:lnSpc>
              <a:buFont typeface="Wingdings" pitchFamily="2" charset="2"/>
              <a:buNone/>
              <a:defRPr/>
            </a:pPr>
            <a:r>
              <a:rPr lang="en-US" sz="3600" b="1" i="1"/>
              <a:t>They occur in crops over bony prominences and tendons</a:t>
            </a:r>
            <a:r>
              <a:rPr lang="en-US" b="1" i="1"/>
              <a:t>.</a:t>
            </a:r>
          </a:p>
          <a:p>
            <a:pPr algn="l" eaLnBrk="1" hangingPunct="1">
              <a:lnSpc>
                <a:spcPct val="80000"/>
              </a:lnSpc>
              <a:buFont typeface="Wingdings" pitchFamily="2" charset="2"/>
              <a:buNone/>
              <a:defRPr/>
            </a:pPr>
            <a:endParaRPr lang="en-US" sz="2400" b="1" i="1"/>
          </a:p>
          <a:p>
            <a:pPr algn="l" eaLnBrk="1" hangingPunct="1">
              <a:lnSpc>
                <a:spcPct val="80000"/>
              </a:lnSpc>
              <a:buFont typeface="Wingdings" pitchFamily="2" charset="2"/>
              <a:buNone/>
              <a:defRPr/>
            </a:pPr>
            <a:endParaRPr lang="en-US" sz="2400" b="1" i="1"/>
          </a:p>
        </p:txBody>
      </p:sp>
      <p:pic>
        <p:nvPicPr>
          <p:cNvPr id="39940" name="Picture 4" descr="REDHEART"/>
          <p:cNvPicPr>
            <a:picLocks noGrp="1" noChangeAspect="1" noChangeArrowheads="1" noCrop="1"/>
          </p:cNvPicPr>
          <p:nvPr>
            <p:ph sz="quarter" idx="2"/>
          </p:nvPr>
        </p:nvPicPr>
        <p:blipFill>
          <a:blip r:embed="rId2" cstate="print"/>
          <a:srcRect/>
          <a:stretch>
            <a:fillRect/>
          </a:stretch>
        </p:blipFill>
        <p:spPr>
          <a:xfrm>
            <a:off x="323850" y="3141663"/>
            <a:ext cx="381000" cy="381000"/>
          </a:xfrm>
          <a:noFill/>
        </p:spPr>
      </p:pic>
      <p:pic>
        <p:nvPicPr>
          <p:cNvPr id="39941" name="Picture 6" descr="REDHEART"/>
          <p:cNvPicPr>
            <a:picLocks noGrp="1" noChangeAspect="1" noChangeArrowheads="1" noCrop="1"/>
          </p:cNvPicPr>
          <p:nvPr>
            <p:ph sz="quarter" idx="3"/>
          </p:nvPr>
        </p:nvPicPr>
        <p:blipFill>
          <a:blip r:embed="rId2" cstate="print"/>
          <a:srcRect/>
          <a:stretch>
            <a:fillRect/>
          </a:stretch>
        </p:blipFill>
        <p:spPr>
          <a:xfrm>
            <a:off x="323850" y="4797425"/>
            <a:ext cx="381000" cy="381000"/>
          </a:xfrm>
          <a:noFill/>
        </p:spPr>
      </p:pic>
      <p:pic>
        <p:nvPicPr>
          <p:cNvPr id="39942" name="Picture 8" descr="REDHEART"/>
          <p:cNvPicPr>
            <a:picLocks noChangeAspect="1" noChangeArrowheads="1" noCrop="1"/>
          </p:cNvPicPr>
          <p:nvPr/>
        </p:nvPicPr>
        <p:blipFill>
          <a:blip r:embed="rId2" cstate="print"/>
          <a:srcRect/>
          <a:stretch>
            <a:fillRect/>
          </a:stretch>
        </p:blipFill>
        <p:spPr bwMode="auto">
          <a:xfrm>
            <a:off x="250825" y="1557338"/>
            <a:ext cx="381000" cy="381000"/>
          </a:xfrm>
          <a:prstGeom prst="rect">
            <a:avLst/>
          </a:prstGeom>
          <a:noFill/>
          <a:ln w="9525">
            <a:noFill/>
            <a:miter lim="800000"/>
            <a:headEnd/>
            <a:tailEnd/>
          </a:ln>
        </p:spPr>
      </p:pic>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68313" y="0"/>
            <a:ext cx="8229600" cy="1143000"/>
          </a:xfrm>
        </p:spPr>
        <p:txBody>
          <a:bodyPr/>
          <a:lstStyle/>
          <a:p>
            <a:pPr algn="l" eaLnBrk="1" hangingPunct="1">
              <a:defRPr/>
            </a:pPr>
            <a:r>
              <a:rPr lang="en-US" u="sng"/>
              <a:t>Subcutaneous Nodules (cont.):</a:t>
            </a:r>
          </a:p>
        </p:txBody>
      </p:sp>
      <p:sp>
        <p:nvSpPr>
          <p:cNvPr id="102403" name="Rectangle 3"/>
          <p:cNvSpPr>
            <a:spLocks noGrp="1" noChangeArrowheads="1"/>
          </p:cNvSpPr>
          <p:nvPr>
            <p:ph type="body" sz="half" idx="1"/>
          </p:nvPr>
        </p:nvSpPr>
        <p:spPr>
          <a:xfrm>
            <a:off x="900113" y="1600200"/>
            <a:ext cx="7559675" cy="4530725"/>
          </a:xfrm>
        </p:spPr>
        <p:txBody>
          <a:bodyPr/>
          <a:lstStyle/>
          <a:p>
            <a:pPr algn="l" eaLnBrk="1" hangingPunct="1">
              <a:buFont typeface="Wingdings" pitchFamily="2" charset="2"/>
              <a:buNone/>
              <a:defRPr/>
            </a:pPr>
            <a:r>
              <a:rPr lang="en-US" sz="3600" b="1" i="1"/>
              <a:t>They do not appear until at least </a:t>
            </a:r>
          </a:p>
          <a:p>
            <a:pPr algn="l" eaLnBrk="1" hangingPunct="1">
              <a:buFont typeface="Wingdings" pitchFamily="2" charset="2"/>
              <a:buNone/>
              <a:defRPr/>
            </a:pPr>
            <a:r>
              <a:rPr lang="en-US" sz="3600" b="1" i="1"/>
              <a:t>3 weeks after onset of ARF and last for 1 to 2 weeks.</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Nodules almost always appear in association with severe carditis.</a:t>
            </a:r>
          </a:p>
        </p:txBody>
      </p:sp>
      <p:pic>
        <p:nvPicPr>
          <p:cNvPr id="40964" name="Picture 4" descr="REDHEART"/>
          <p:cNvPicPr>
            <a:picLocks noGrp="1" noChangeAspect="1" noChangeArrowheads="1" noCrop="1"/>
          </p:cNvPicPr>
          <p:nvPr>
            <p:ph sz="quarter" idx="2"/>
          </p:nvPr>
        </p:nvPicPr>
        <p:blipFill>
          <a:blip r:embed="rId2" cstate="print"/>
          <a:srcRect/>
          <a:stretch>
            <a:fillRect/>
          </a:stretch>
        </p:blipFill>
        <p:spPr>
          <a:xfrm>
            <a:off x="323850" y="1700213"/>
            <a:ext cx="381000" cy="381000"/>
          </a:xfrm>
          <a:noFill/>
        </p:spPr>
      </p:pic>
      <p:pic>
        <p:nvPicPr>
          <p:cNvPr id="40965" name="Picture 6" descr="REDHEART"/>
          <p:cNvPicPr>
            <a:picLocks noGrp="1" noChangeAspect="1" noChangeArrowheads="1" noCrop="1"/>
          </p:cNvPicPr>
          <p:nvPr>
            <p:ph sz="quarter" idx="3"/>
          </p:nvPr>
        </p:nvPicPr>
        <p:blipFill>
          <a:blip r:embed="rId2" cstate="print"/>
          <a:srcRect/>
          <a:stretch>
            <a:fillRect/>
          </a:stretch>
        </p:blipFill>
        <p:spPr>
          <a:xfrm>
            <a:off x="395288" y="4221163"/>
            <a:ext cx="381000" cy="381000"/>
          </a:xfrm>
          <a:noFill/>
        </p:spPr>
      </p:pic>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fig11"/>
          <p:cNvPicPr>
            <a:picLocks noChangeAspect="1" noChangeArrowheads="1"/>
          </p:cNvPicPr>
          <p:nvPr/>
        </p:nvPicPr>
        <p:blipFill>
          <a:blip r:embed="rId2" cstate="print"/>
          <a:srcRect/>
          <a:stretch>
            <a:fillRect/>
          </a:stretch>
        </p:blipFill>
        <p:spPr bwMode="auto">
          <a:xfrm>
            <a:off x="395288" y="0"/>
            <a:ext cx="8143875" cy="6203950"/>
          </a:xfrm>
          <a:prstGeom prst="rect">
            <a:avLst/>
          </a:prstGeom>
          <a:noFill/>
          <a:ln w="9525">
            <a:noFill/>
            <a:miter lim="800000"/>
            <a:headEnd/>
            <a:tailEnd/>
          </a:ln>
        </p:spPr>
      </p:pic>
      <p:sp>
        <p:nvSpPr>
          <p:cNvPr id="161797" name="Rectangle 5"/>
          <p:cNvSpPr>
            <a:spLocks noGrp="1" noChangeArrowheads="1"/>
          </p:cNvSpPr>
          <p:nvPr>
            <p:ph type="title"/>
          </p:nvPr>
        </p:nvSpPr>
        <p:spPr>
          <a:xfrm>
            <a:off x="323850" y="5876925"/>
            <a:ext cx="8229600" cy="981075"/>
          </a:xfrm>
          <a:solidFill>
            <a:schemeClr val="tx1"/>
          </a:solidFill>
        </p:spPr>
        <p:txBody>
          <a:bodyPr/>
          <a:lstStyle/>
          <a:p>
            <a:pPr eaLnBrk="1" hangingPunct="1">
              <a:defRPr/>
            </a:pPr>
            <a:r>
              <a:rPr lang="en-US">
                <a:effectLst>
                  <a:outerShdw blurRad="38100" dist="38100" dir="2700000" algn="tl">
                    <a:srgbClr val="FFFFFF"/>
                  </a:outerShdw>
                </a:effectLst>
              </a:rPr>
              <a:t>Subcutaneous Nodule</a:t>
            </a:r>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68313" y="0"/>
            <a:ext cx="8229600" cy="1052513"/>
          </a:xfrm>
        </p:spPr>
        <p:txBody>
          <a:bodyPr/>
          <a:lstStyle/>
          <a:p>
            <a:pPr algn="l" eaLnBrk="1" hangingPunct="1">
              <a:defRPr/>
            </a:pPr>
            <a:r>
              <a:rPr lang="en-US" u="sng"/>
              <a:t>Erythema Marginatum:</a:t>
            </a:r>
          </a:p>
        </p:txBody>
      </p:sp>
      <p:sp>
        <p:nvSpPr>
          <p:cNvPr id="107523" name="Rectangle 3"/>
          <p:cNvSpPr>
            <a:spLocks noGrp="1" noChangeArrowheads="1"/>
          </p:cNvSpPr>
          <p:nvPr>
            <p:ph type="body" sz="half" idx="1"/>
          </p:nvPr>
        </p:nvSpPr>
        <p:spPr>
          <a:xfrm>
            <a:off x="827088" y="1052513"/>
            <a:ext cx="7643812" cy="5106987"/>
          </a:xfrm>
        </p:spPr>
        <p:txBody>
          <a:bodyPr/>
          <a:lstStyle/>
          <a:p>
            <a:pPr algn="l" eaLnBrk="1" hangingPunct="1">
              <a:buFont typeface="Wingdings" pitchFamily="2" charset="2"/>
              <a:buNone/>
              <a:defRPr/>
            </a:pPr>
            <a:r>
              <a:rPr lang="en-US" sz="3600" b="1" i="1"/>
              <a:t>The rash begins as an erythematous macule or papule, which extends outward while the skin in the center returns to normal.</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The lesions may be raised or flat, are neither pruritic nor indurated.</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They blanch on pressure.</a:t>
            </a:r>
          </a:p>
          <a:p>
            <a:pPr algn="l" eaLnBrk="1" hangingPunct="1">
              <a:buFont typeface="Wingdings" pitchFamily="2" charset="2"/>
              <a:buNone/>
              <a:defRPr/>
            </a:pPr>
            <a:endParaRPr lang="en-US" sz="2800" b="1" i="1"/>
          </a:p>
        </p:txBody>
      </p:sp>
      <p:pic>
        <p:nvPicPr>
          <p:cNvPr id="43012" name="Picture 4" descr="REDHEART"/>
          <p:cNvPicPr>
            <a:picLocks noGrp="1" noChangeAspect="1" noChangeArrowheads="1" noCrop="1"/>
          </p:cNvPicPr>
          <p:nvPr>
            <p:ph sz="quarter" idx="2"/>
          </p:nvPr>
        </p:nvPicPr>
        <p:blipFill>
          <a:blip r:embed="rId2" cstate="print"/>
          <a:srcRect/>
          <a:stretch>
            <a:fillRect/>
          </a:stretch>
        </p:blipFill>
        <p:spPr>
          <a:xfrm>
            <a:off x="395288" y="4149725"/>
            <a:ext cx="381000" cy="381000"/>
          </a:xfrm>
          <a:noFill/>
        </p:spPr>
      </p:pic>
      <p:pic>
        <p:nvPicPr>
          <p:cNvPr id="43013" name="Picture 6" descr="REDHEART"/>
          <p:cNvPicPr>
            <a:picLocks noGrp="1" noChangeAspect="1" noChangeArrowheads="1" noCrop="1"/>
          </p:cNvPicPr>
          <p:nvPr>
            <p:ph sz="quarter" idx="3"/>
          </p:nvPr>
        </p:nvPicPr>
        <p:blipFill>
          <a:blip r:embed="rId2" cstate="print"/>
          <a:srcRect/>
          <a:stretch>
            <a:fillRect/>
          </a:stretch>
        </p:blipFill>
        <p:spPr>
          <a:xfrm>
            <a:off x="250825" y="6021388"/>
            <a:ext cx="381000" cy="381000"/>
          </a:xfrm>
          <a:noFill/>
        </p:spPr>
      </p:pic>
      <p:pic>
        <p:nvPicPr>
          <p:cNvPr id="43014" name="Picture 8" descr="REDHEART"/>
          <p:cNvPicPr>
            <a:picLocks noChangeAspect="1" noChangeArrowheads="1" noCrop="1"/>
          </p:cNvPicPr>
          <p:nvPr/>
        </p:nvPicPr>
        <p:blipFill>
          <a:blip r:embed="rId2" cstate="print"/>
          <a:srcRect/>
          <a:stretch>
            <a:fillRect/>
          </a:stretch>
        </p:blipFill>
        <p:spPr bwMode="auto">
          <a:xfrm>
            <a:off x="323850" y="1196975"/>
            <a:ext cx="381000" cy="381000"/>
          </a:xfrm>
          <a:prstGeom prst="rect">
            <a:avLst/>
          </a:prstGeom>
          <a:noFill/>
          <a:ln w="9525">
            <a:noFill/>
            <a:miter lim="800000"/>
            <a:headEnd/>
            <a:tailEnd/>
          </a:ln>
        </p:spPr>
      </p:pic>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68313" y="0"/>
            <a:ext cx="8229600" cy="1143000"/>
          </a:xfrm>
        </p:spPr>
        <p:txBody>
          <a:bodyPr/>
          <a:lstStyle/>
          <a:p>
            <a:pPr algn="l" eaLnBrk="1" hangingPunct="1">
              <a:defRPr/>
            </a:pPr>
            <a:r>
              <a:rPr lang="en-US" u="sng"/>
              <a:t>Erythema Marginatum (cont.):</a:t>
            </a:r>
          </a:p>
        </p:txBody>
      </p:sp>
      <p:sp>
        <p:nvSpPr>
          <p:cNvPr id="108547" name="Rectangle 3"/>
          <p:cNvSpPr>
            <a:spLocks noGrp="1" noChangeArrowheads="1"/>
          </p:cNvSpPr>
          <p:nvPr>
            <p:ph type="body" sz="half" idx="1"/>
          </p:nvPr>
        </p:nvSpPr>
        <p:spPr>
          <a:xfrm>
            <a:off x="900113" y="1268413"/>
            <a:ext cx="7559675" cy="4862512"/>
          </a:xfrm>
        </p:spPr>
        <p:txBody>
          <a:bodyPr/>
          <a:lstStyle/>
          <a:p>
            <a:pPr algn="l" eaLnBrk="1" hangingPunct="1">
              <a:buFont typeface="Wingdings" pitchFamily="2" charset="2"/>
              <a:buNone/>
              <a:defRPr/>
            </a:pPr>
            <a:r>
              <a:rPr lang="en-US" sz="3600" b="1" i="1"/>
              <a:t>The lesions vary in size.</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They appear in the trunk and proximal extremities, sparing the face.</a:t>
            </a:r>
          </a:p>
          <a:p>
            <a:pPr algn="l" eaLnBrk="1" hangingPunct="1">
              <a:buFont typeface="Wingdings" pitchFamily="2" charset="2"/>
              <a:buNone/>
              <a:defRPr/>
            </a:pPr>
            <a:endParaRPr lang="en-US" sz="3600" b="1" i="1"/>
          </a:p>
          <a:p>
            <a:pPr algn="l" eaLnBrk="1" hangingPunct="1">
              <a:buFont typeface="Wingdings" pitchFamily="2" charset="2"/>
              <a:buNone/>
              <a:defRPr/>
            </a:pPr>
            <a:r>
              <a:rPr lang="en-US" sz="3600" b="1" i="1"/>
              <a:t>The lesions migrate from place to place leaving no residual scarring.</a:t>
            </a:r>
          </a:p>
        </p:txBody>
      </p:sp>
      <p:pic>
        <p:nvPicPr>
          <p:cNvPr id="44036" name="Picture 4" descr="REDHEART"/>
          <p:cNvPicPr>
            <a:picLocks noGrp="1" noChangeAspect="1" noChangeArrowheads="1" noCrop="1"/>
          </p:cNvPicPr>
          <p:nvPr>
            <p:ph sz="quarter" idx="2"/>
          </p:nvPr>
        </p:nvPicPr>
        <p:blipFill>
          <a:blip r:embed="rId2" cstate="print"/>
          <a:srcRect/>
          <a:stretch>
            <a:fillRect/>
          </a:stretch>
        </p:blipFill>
        <p:spPr>
          <a:xfrm>
            <a:off x="395288" y="2708275"/>
            <a:ext cx="381000" cy="381000"/>
          </a:xfrm>
          <a:noFill/>
        </p:spPr>
      </p:pic>
      <p:pic>
        <p:nvPicPr>
          <p:cNvPr id="44037" name="Picture 6" descr="REDHEART"/>
          <p:cNvPicPr>
            <a:picLocks noGrp="1" noChangeAspect="1" noChangeArrowheads="1" noCrop="1"/>
          </p:cNvPicPr>
          <p:nvPr>
            <p:ph sz="quarter" idx="3"/>
          </p:nvPr>
        </p:nvPicPr>
        <p:blipFill>
          <a:blip r:embed="rId2" cstate="print"/>
          <a:srcRect/>
          <a:stretch>
            <a:fillRect/>
          </a:stretch>
        </p:blipFill>
        <p:spPr>
          <a:xfrm>
            <a:off x="395288" y="4581525"/>
            <a:ext cx="381000" cy="381000"/>
          </a:xfrm>
          <a:noFill/>
        </p:spPr>
      </p:pic>
      <p:pic>
        <p:nvPicPr>
          <p:cNvPr id="44038" name="Picture 8" descr="REDHEART"/>
          <p:cNvPicPr>
            <a:picLocks noChangeAspect="1" noChangeArrowheads="1" noCrop="1"/>
          </p:cNvPicPr>
          <p:nvPr/>
        </p:nvPicPr>
        <p:blipFill>
          <a:blip r:embed="rId2" cstate="print"/>
          <a:srcRect/>
          <a:stretch>
            <a:fillRect/>
          </a:stretch>
        </p:blipFill>
        <p:spPr bwMode="auto">
          <a:xfrm>
            <a:off x="395288" y="1412875"/>
            <a:ext cx="381000" cy="381000"/>
          </a:xfrm>
          <a:prstGeom prst="rect">
            <a:avLst/>
          </a:prstGeom>
          <a:noFill/>
          <a:ln w="9525">
            <a:noFill/>
            <a:miter lim="800000"/>
            <a:headEnd/>
            <a:tailEnd/>
          </a:ln>
        </p:spPr>
      </p:pic>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erythema marginatum"/>
          <p:cNvPicPr>
            <a:picLocks noChangeAspect="1" noChangeArrowheads="1"/>
          </p:cNvPicPr>
          <p:nvPr/>
        </p:nvPicPr>
        <p:blipFill>
          <a:blip r:embed="rId2" cstate="print"/>
          <a:srcRect/>
          <a:stretch>
            <a:fillRect/>
          </a:stretch>
        </p:blipFill>
        <p:spPr bwMode="auto">
          <a:xfrm>
            <a:off x="468313" y="260350"/>
            <a:ext cx="8172450" cy="5494338"/>
          </a:xfrm>
          <a:prstGeom prst="rect">
            <a:avLst/>
          </a:prstGeom>
          <a:noFill/>
          <a:ln w="9525">
            <a:noFill/>
            <a:miter lim="800000"/>
            <a:headEnd/>
            <a:tailEnd/>
          </a:ln>
        </p:spPr>
      </p:pic>
      <p:sp>
        <p:nvSpPr>
          <p:cNvPr id="113669" name="Rectangle 5"/>
          <p:cNvSpPr>
            <a:spLocks noGrp="1" noChangeArrowheads="1"/>
          </p:cNvSpPr>
          <p:nvPr>
            <p:ph type="title"/>
          </p:nvPr>
        </p:nvSpPr>
        <p:spPr>
          <a:xfrm>
            <a:off x="250825" y="5876925"/>
            <a:ext cx="8229600" cy="431800"/>
          </a:xfrm>
        </p:spPr>
        <p:txBody>
          <a:bodyPr/>
          <a:lstStyle/>
          <a:p>
            <a:pPr eaLnBrk="1" hangingPunct="1">
              <a:defRPr/>
            </a:pPr>
            <a:r>
              <a:rPr lang="en-US" u="sng"/>
              <a:t>Erythema Marginatum</a:t>
            </a: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468313" y="2349500"/>
            <a:ext cx="8218487" cy="1566863"/>
          </a:xfrm>
        </p:spPr>
        <p:txBody>
          <a:bodyPr/>
          <a:lstStyle/>
          <a:p>
            <a:pPr eaLnBrk="1" hangingPunct="1">
              <a:defRPr/>
            </a:pPr>
            <a:r>
              <a:rPr lang="en-US" sz="4800" i="1" u="sng" dirty="0">
                <a:solidFill>
                  <a:srgbClr val="FF0000"/>
                </a:solidFill>
              </a:rPr>
              <a:t>ACUTE RHEUMATIC FEVER</a:t>
            </a: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fig12a"/>
          <p:cNvPicPr>
            <a:picLocks noChangeAspect="1" noChangeArrowheads="1"/>
          </p:cNvPicPr>
          <p:nvPr/>
        </p:nvPicPr>
        <p:blipFill>
          <a:blip r:embed="rId2" cstate="print"/>
          <a:srcRect/>
          <a:stretch>
            <a:fillRect/>
          </a:stretch>
        </p:blipFill>
        <p:spPr bwMode="auto">
          <a:xfrm>
            <a:off x="1835150" y="0"/>
            <a:ext cx="5702300" cy="6858000"/>
          </a:xfrm>
          <a:prstGeom prst="rect">
            <a:avLst/>
          </a:prstGeom>
          <a:noFill/>
          <a:ln w="9525">
            <a:noFill/>
            <a:miter lim="800000"/>
            <a:headEnd/>
            <a:tailEnd/>
          </a:ln>
        </p:spPr>
      </p:pic>
      <p:sp>
        <p:nvSpPr>
          <p:cNvPr id="157701" name="Rectangle 5"/>
          <p:cNvSpPr>
            <a:spLocks noGrp="1" noChangeArrowheads="1"/>
          </p:cNvSpPr>
          <p:nvPr>
            <p:ph type="title"/>
          </p:nvPr>
        </p:nvSpPr>
        <p:spPr>
          <a:xfrm>
            <a:off x="468313" y="0"/>
            <a:ext cx="8229600" cy="692150"/>
          </a:xfrm>
          <a:solidFill>
            <a:schemeClr val="tx1"/>
          </a:solidFill>
        </p:spPr>
        <p:txBody>
          <a:bodyPr/>
          <a:lstStyle/>
          <a:p>
            <a:pPr eaLnBrk="1" hangingPunct="1">
              <a:defRPr/>
            </a:pPr>
            <a:r>
              <a:rPr lang="en-US" sz="4000">
                <a:effectLst>
                  <a:outerShdw blurRad="38100" dist="38100" dir="2700000" algn="tl">
                    <a:srgbClr val="FFFFFF"/>
                  </a:outerShdw>
                </a:effectLst>
              </a:rPr>
              <a:t>Erythema Marginatum</a:t>
            </a:r>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fig12b"/>
          <p:cNvPicPr>
            <a:picLocks noChangeAspect="1" noChangeArrowheads="1"/>
          </p:cNvPicPr>
          <p:nvPr/>
        </p:nvPicPr>
        <p:blipFill>
          <a:blip r:embed="rId2" cstate="print"/>
          <a:srcRect/>
          <a:stretch>
            <a:fillRect/>
          </a:stretch>
        </p:blipFill>
        <p:spPr bwMode="auto">
          <a:xfrm>
            <a:off x="900113" y="0"/>
            <a:ext cx="7523162" cy="6165850"/>
          </a:xfrm>
          <a:prstGeom prst="rect">
            <a:avLst/>
          </a:prstGeom>
          <a:noFill/>
          <a:ln w="9525">
            <a:noFill/>
            <a:miter lim="800000"/>
            <a:headEnd/>
            <a:tailEnd/>
          </a:ln>
        </p:spPr>
      </p:pic>
      <p:sp>
        <p:nvSpPr>
          <p:cNvPr id="159749" name="Rectangle 5"/>
          <p:cNvSpPr>
            <a:spLocks noGrp="1" noChangeArrowheads="1"/>
          </p:cNvSpPr>
          <p:nvPr>
            <p:ph type="title"/>
          </p:nvPr>
        </p:nvSpPr>
        <p:spPr>
          <a:xfrm>
            <a:off x="611188" y="5715000"/>
            <a:ext cx="8229600" cy="1143000"/>
          </a:xfrm>
          <a:solidFill>
            <a:schemeClr val="tx1"/>
          </a:solidFill>
        </p:spPr>
        <p:txBody>
          <a:bodyPr/>
          <a:lstStyle/>
          <a:p>
            <a:pPr eaLnBrk="1" hangingPunct="1">
              <a:defRPr/>
            </a:pPr>
            <a:r>
              <a:rPr lang="en-US" sz="4000">
                <a:effectLst>
                  <a:outerShdw blurRad="38100" dist="38100" dir="2700000" algn="tl">
                    <a:srgbClr val="FFFFFF"/>
                  </a:outerShdw>
                </a:effectLst>
              </a:rPr>
              <a:t>Erythema Marginatum (magnified)</a:t>
            </a:r>
          </a:p>
        </p:txBody>
      </p:sp>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kiss7"/>
          <p:cNvPicPr>
            <a:picLocks noChangeAspect="1" noChangeArrowheads="1"/>
          </p:cNvPicPr>
          <p:nvPr/>
        </p:nvPicPr>
        <p:blipFill>
          <a:blip r:embed="rId2" cstate="print"/>
          <a:srcRect/>
          <a:stretch>
            <a:fillRect/>
          </a:stretch>
        </p:blipFill>
        <p:spPr bwMode="auto">
          <a:xfrm>
            <a:off x="1793875" y="0"/>
            <a:ext cx="5164138" cy="6858000"/>
          </a:xfrm>
          <a:prstGeom prst="rect">
            <a:avLst/>
          </a:prstGeom>
          <a:noFill/>
          <a:ln w="9525">
            <a:noFill/>
            <a:miter lim="800000"/>
            <a:headEnd/>
            <a:tailEnd/>
          </a:ln>
        </p:spPr>
      </p:pic>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0"/>
            <a:ext cx="8229600" cy="1052513"/>
          </a:xfrm>
        </p:spPr>
        <p:txBody>
          <a:bodyPr/>
          <a:lstStyle/>
          <a:p>
            <a:pPr algn="l" eaLnBrk="1" hangingPunct="1">
              <a:defRPr/>
            </a:pPr>
            <a:r>
              <a:rPr lang="en-US" u="sng"/>
              <a:t>Investigations:</a:t>
            </a:r>
          </a:p>
        </p:txBody>
      </p:sp>
      <p:sp>
        <p:nvSpPr>
          <p:cNvPr id="115715" name="Rectangle 3"/>
          <p:cNvSpPr>
            <a:spLocks noGrp="1" noChangeArrowheads="1"/>
          </p:cNvSpPr>
          <p:nvPr>
            <p:ph type="body" sz="half" idx="1"/>
          </p:nvPr>
        </p:nvSpPr>
        <p:spPr>
          <a:xfrm>
            <a:off x="684213" y="981075"/>
            <a:ext cx="8459787" cy="5178425"/>
          </a:xfrm>
        </p:spPr>
        <p:txBody>
          <a:bodyPr/>
          <a:lstStyle/>
          <a:p>
            <a:pPr algn="l" eaLnBrk="1" hangingPunct="1">
              <a:buFont typeface="Wingdings" pitchFamily="2" charset="2"/>
              <a:buNone/>
              <a:defRPr/>
            </a:pPr>
            <a:r>
              <a:rPr lang="en-US" sz="3600" b="1" i="1"/>
              <a:t>No specific laboratory test is diagnostic of ARF.</a:t>
            </a:r>
          </a:p>
          <a:p>
            <a:pPr algn="l" eaLnBrk="1" hangingPunct="1">
              <a:buFont typeface="Wingdings" pitchFamily="2" charset="2"/>
              <a:buNone/>
              <a:defRPr/>
            </a:pPr>
            <a:r>
              <a:rPr lang="en-US" sz="3600" b="1" i="1"/>
              <a:t>Usually there is polymorph nuclear </a:t>
            </a:r>
            <a:r>
              <a:rPr lang="en-US" sz="3600" b="1" i="1">
                <a:solidFill>
                  <a:schemeClr val="hlink"/>
                </a:solidFill>
                <a:effectLst>
                  <a:outerShdw blurRad="38100" dist="38100" dir="2700000" algn="tl">
                    <a:srgbClr val="000000"/>
                  </a:outerShdw>
                </a:effectLst>
              </a:rPr>
              <a:t>leucocytosis</a:t>
            </a:r>
            <a:r>
              <a:rPr lang="en-US" sz="3600" b="1" i="1"/>
              <a:t> and mild to moderate normocytic normochromic </a:t>
            </a:r>
            <a:r>
              <a:rPr lang="en-US" sz="3600" b="1" i="1">
                <a:solidFill>
                  <a:schemeClr val="hlink"/>
                </a:solidFill>
                <a:effectLst>
                  <a:outerShdw blurRad="38100" dist="38100" dir="2700000" algn="tl">
                    <a:srgbClr val="000000"/>
                  </a:outerShdw>
                </a:effectLst>
              </a:rPr>
              <a:t>anemia</a:t>
            </a:r>
            <a:r>
              <a:rPr lang="en-US" sz="3600" b="1" i="1"/>
              <a:t>.</a:t>
            </a:r>
          </a:p>
          <a:p>
            <a:pPr algn="l" eaLnBrk="1" hangingPunct="1">
              <a:buFont typeface="Wingdings" pitchFamily="2" charset="2"/>
              <a:buNone/>
              <a:defRPr/>
            </a:pPr>
            <a:r>
              <a:rPr lang="en-US" sz="3600" b="1" i="1"/>
              <a:t>Evidence of acute inflammation is prominent including raised</a:t>
            </a:r>
            <a:r>
              <a:rPr lang="en-US" sz="3600" b="1" i="1">
                <a:solidFill>
                  <a:schemeClr val="hlink"/>
                </a:solidFill>
                <a:effectLst>
                  <a:outerShdw blurRad="38100" dist="38100" dir="2700000" algn="tl">
                    <a:srgbClr val="000000"/>
                  </a:outerShdw>
                </a:effectLst>
              </a:rPr>
              <a:t> CRP</a:t>
            </a:r>
            <a:r>
              <a:rPr lang="en-US" sz="3600" b="1" i="1"/>
              <a:t> and </a:t>
            </a:r>
            <a:r>
              <a:rPr lang="en-US" sz="3600" b="1" i="1">
                <a:solidFill>
                  <a:schemeClr val="hlink"/>
                </a:solidFill>
                <a:effectLst>
                  <a:outerShdw blurRad="38100" dist="38100" dir="2700000" algn="tl">
                    <a:srgbClr val="000000"/>
                  </a:outerShdw>
                </a:effectLst>
              </a:rPr>
              <a:t>ESR</a:t>
            </a:r>
            <a:r>
              <a:rPr lang="en-US" sz="3600" b="1" i="1"/>
              <a:t>.</a:t>
            </a:r>
          </a:p>
        </p:txBody>
      </p:sp>
      <p:pic>
        <p:nvPicPr>
          <p:cNvPr id="49156" name="Picture 4" descr="REDHEART"/>
          <p:cNvPicPr>
            <a:picLocks noGrp="1" noChangeAspect="1" noChangeArrowheads="1" noCrop="1"/>
          </p:cNvPicPr>
          <p:nvPr>
            <p:ph sz="quarter" idx="2"/>
          </p:nvPr>
        </p:nvPicPr>
        <p:blipFill>
          <a:blip r:embed="rId2" cstate="print"/>
          <a:srcRect/>
          <a:stretch>
            <a:fillRect/>
          </a:stretch>
        </p:blipFill>
        <p:spPr>
          <a:xfrm>
            <a:off x="250825" y="2349500"/>
            <a:ext cx="381000" cy="381000"/>
          </a:xfrm>
          <a:noFill/>
        </p:spPr>
      </p:pic>
      <p:pic>
        <p:nvPicPr>
          <p:cNvPr id="49157" name="Picture 6" descr="REDHEART"/>
          <p:cNvPicPr>
            <a:picLocks noGrp="1" noChangeAspect="1" noChangeArrowheads="1" noCrop="1"/>
          </p:cNvPicPr>
          <p:nvPr>
            <p:ph sz="quarter" idx="3"/>
          </p:nvPr>
        </p:nvPicPr>
        <p:blipFill>
          <a:blip r:embed="rId2" cstate="print"/>
          <a:srcRect/>
          <a:stretch>
            <a:fillRect/>
          </a:stretch>
        </p:blipFill>
        <p:spPr>
          <a:xfrm>
            <a:off x="250825" y="4076700"/>
            <a:ext cx="381000" cy="381000"/>
          </a:xfrm>
          <a:noFill/>
        </p:spPr>
      </p:pic>
      <p:pic>
        <p:nvPicPr>
          <p:cNvPr id="49158" name="Picture 8" descr="REDHEART"/>
          <p:cNvPicPr>
            <a:picLocks noChangeAspect="1" noChangeArrowheads="1" noCrop="1"/>
          </p:cNvPicPr>
          <p:nvPr/>
        </p:nvPicPr>
        <p:blipFill>
          <a:blip r:embed="rId2" cstate="print"/>
          <a:srcRect/>
          <a:stretch>
            <a:fillRect/>
          </a:stretch>
        </p:blipFill>
        <p:spPr bwMode="auto">
          <a:xfrm>
            <a:off x="250825" y="1125538"/>
            <a:ext cx="381000" cy="381000"/>
          </a:xfrm>
          <a:prstGeom prst="rect">
            <a:avLst/>
          </a:prstGeom>
          <a:noFill/>
          <a:ln w="9525">
            <a:noFill/>
            <a:miter lim="800000"/>
            <a:headEnd/>
            <a:tailEnd/>
          </a:ln>
        </p:spPr>
      </p:pic>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68313" y="0"/>
            <a:ext cx="8229600" cy="981075"/>
          </a:xfrm>
        </p:spPr>
        <p:txBody>
          <a:bodyPr/>
          <a:lstStyle/>
          <a:p>
            <a:pPr algn="l" eaLnBrk="1" hangingPunct="1">
              <a:defRPr/>
            </a:pPr>
            <a:r>
              <a:rPr lang="en-US" u="sng"/>
              <a:t>Investigations (cont.):</a:t>
            </a:r>
          </a:p>
        </p:txBody>
      </p:sp>
      <p:sp>
        <p:nvSpPr>
          <p:cNvPr id="118787" name="Rectangle 3"/>
          <p:cNvSpPr>
            <a:spLocks noGrp="1" noChangeArrowheads="1"/>
          </p:cNvSpPr>
          <p:nvPr>
            <p:ph type="body" sz="half" idx="1"/>
          </p:nvPr>
        </p:nvSpPr>
        <p:spPr>
          <a:xfrm>
            <a:off x="684213" y="1196975"/>
            <a:ext cx="8208962" cy="5256213"/>
          </a:xfrm>
        </p:spPr>
        <p:txBody>
          <a:bodyPr/>
          <a:lstStyle/>
          <a:p>
            <a:pPr algn="l" eaLnBrk="1" hangingPunct="1">
              <a:buFont typeface="Wingdings" pitchFamily="2" charset="2"/>
              <a:buNone/>
              <a:defRPr/>
            </a:pPr>
            <a:r>
              <a:rPr lang="en-US" b="1" i="1" u="sng"/>
              <a:t>Lab. Evidence of recent group A streptococcal infection are usually there including</a:t>
            </a:r>
            <a:r>
              <a:rPr lang="en-US" b="1" i="1"/>
              <a:t>:</a:t>
            </a:r>
          </a:p>
          <a:p>
            <a:pPr algn="l" eaLnBrk="1" hangingPunct="1">
              <a:buFont typeface="Wingdings" pitchFamily="2" charset="2"/>
              <a:buNone/>
              <a:defRPr/>
            </a:pPr>
            <a:r>
              <a:rPr lang="en-US" b="1" i="1"/>
              <a:t>Positive throat swab cultures.</a:t>
            </a:r>
          </a:p>
          <a:p>
            <a:pPr algn="l" eaLnBrk="1" hangingPunct="1">
              <a:buFont typeface="Wingdings" pitchFamily="2" charset="2"/>
              <a:buNone/>
              <a:defRPr/>
            </a:pPr>
            <a:r>
              <a:rPr lang="en-US" b="1" i="1"/>
              <a:t>Positive rapid streptococcal antigen test.</a:t>
            </a:r>
          </a:p>
          <a:p>
            <a:pPr algn="l" eaLnBrk="1" hangingPunct="1">
              <a:buFont typeface="Wingdings" pitchFamily="2" charset="2"/>
              <a:buNone/>
              <a:defRPr/>
            </a:pPr>
            <a:r>
              <a:rPr lang="en-US" b="1" i="1"/>
              <a:t>Elevated or rising antistreptococcal antibody titers e.g.:</a:t>
            </a:r>
          </a:p>
          <a:p>
            <a:pPr algn="l" eaLnBrk="1" hangingPunct="1">
              <a:buFont typeface="Wingdings" pitchFamily="2" charset="2"/>
              <a:buNone/>
              <a:defRPr/>
            </a:pPr>
            <a:r>
              <a:rPr lang="en-US" b="1" i="1"/>
              <a:t>Antistreptolysin O (ASO),</a:t>
            </a:r>
          </a:p>
          <a:p>
            <a:pPr algn="l" eaLnBrk="1" hangingPunct="1">
              <a:buFont typeface="Wingdings" pitchFamily="2" charset="2"/>
              <a:buNone/>
              <a:defRPr/>
            </a:pPr>
            <a:r>
              <a:rPr lang="en-US" b="1" i="1"/>
              <a:t>Antideoxyribonuclease B (anti-DNase B),</a:t>
            </a:r>
          </a:p>
          <a:p>
            <a:pPr algn="l" eaLnBrk="1" hangingPunct="1">
              <a:buFont typeface="Wingdings" pitchFamily="2" charset="2"/>
              <a:buNone/>
              <a:defRPr/>
            </a:pPr>
            <a:r>
              <a:rPr lang="en-US" b="1" i="1"/>
              <a:t>or Antihyaluronidase titers.  </a:t>
            </a:r>
          </a:p>
        </p:txBody>
      </p:sp>
      <p:pic>
        <p:nvPicPr>
          <p:cNvPr id="50180" name="Picture 4" descr="REDHEART"/>
          <p:cNvPicPr>
            <a:picLocks noGrp="1" noChangeAspect="1" noChangeArrowheads="1" noCrop="1"/>
          </p:cNvPicPr>
          <p:nvPr>
            <p:ph sz="quarter" idx="2"/>
          </p:nvPr>
        </p:nvPicPr>
        <p:blipFill>
          <a:blip r:embed="rId2" cstate="print"/>
          <a:srcRect/>
          <a:stretch>
            <a:fillRect/>
          </a:stretch>
        </p:blipFill>
        <p:spPr>
          <a:xfrm>
            <a:off x="323850" y="2924175"/>
            <a:ext cx="381000" cy="381000"/>
          </a:xfrm>
          <a:noFill/>
        </p:spPr>
      </p:pic>
      <p:pic>
        <p:nvPicPr>
          <p:cNvPr id="50181" name="Picture 6" descr="REDHEART"/>
          <p:cNvPicPr>
            <a:picLocks noGrp="1" noChangeAspect="1" noChangeArrowheads="1" noCrop="1"/>
          </p:cNvPicPr>
          <p:nvPr>
            <p:ph sz="quarter" idx="3"/>
          </p:nvPr>
        </p:nvPicPr>
        <p:blipFill>
          <a:blip r:embed="rId2" cstate="print"/>
          <a:srcRect/>
          <a:stretch>
            <a:fillRect/>
          </a:stretch>
        </p:blipFill>
        <p:spPr>
          <a:xfrm>
            <a:off x="323850" y="3573463"/>
            <a:ext cx="381000" cy="381000"/>
          </a:xfrm>
          <a:noFill/>
        </p:spPr>
      </p:pic>
      <p:pic>
        <p:nvPicPr>
          <p:cNvPr id="50182" name="Picture 8" descr="REDHEART"/>
          <p:cNvPicPr>
            <a:picLocks noChangeAspect="1" noChangeArrowheads="1" noCrop="1"/>
          </p:cNvPicPr>
          <p:nvPr/>
        </p:nvPicPr>
        <p:blipFill>
          <a:blip r:embed="rId2" cstate="print"/>
          <a:srcRect/>
          <a:stretch>
            <a:fillRect/>
          </a:stretch>
        </p:blipFill>
        <p:spPr bwMode="auto">
          <a:xfrm>
            <a:off x="323850" y="2349500"/>
            <a:ext cx="381000" cy="381000"/>
          </a:xfrm>
          <a:prstGeom prst="rect">
            <a:avLst/>
          </a:prstGeom>
          <a:noFill/>
          <a:ln w="9525">
            <a:noFill/>
            <a:miter lim="800000"/>
            <a:headEnd/>
            <a:tailEnd/>
          </a:ln>
        </p:spPr>
      </p:pic>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68313" y="0"/>
            <a:ext cx="8229600" cy="1052513"/>
          </a:xfrm>
        </p:spPr>
        <p:txBody>
          <a:bodyPr/>
          <a:lstStyle/>
          <a:p>
            <a:pPr algn="l" eaLnBrk="1" hangingPunct="1">
              <a:defRPr/>
            </a:pPr>
            <a:r>
              <a:rPr lang="en-US" u="sng"/>
              <a:t>Investigations (cont.):</a:t>
            </a:r>
          </a:p>
        </p:txBody>
      </p:sp>
      <p:sp>
        <p:nvSpPr>
          <p:cNvPr id="121859" name="Rectangle 3"/>
          <p:cNvSpPr>
            <a:spLocks noGrp="1" noChangeArrowheads="1"/>
          </p:cNvSpPr>
          <p:nvPr>
            <p:ph type="body" sz="half" idx="1"/>
          </p:nvPr>
        </p:nvSpPr>
        <p:spPr>
          <a:xfrm>
            <a:off x="539750" y="1125538"/>
            <a:ext cx="8064500" cy="5399087"/>
          </a:xfrm>
        </p:spPr>
        <p:txBody>
          <a:bodyPr/>
          <a:lstStyle/>
          <a:p>
            <a:pPr algn="l" eaLnBrk="1" hangingPunct="1">
              <a:buFont typeface="Wingdings" pitchFamily="2" charset="2"/>
              <a:buNone/>
              <a:defRPr/>
            </a:pPr>
            <a:r>
              <a:rPr lang="en-US" b="1" i="1"/>
              <a:t>ECG may reveal evidence of rhythm disturbance (e.g. prolonged P-R interval).</a:t>
            </a:r>
          </a:p>
          <a:p>
            <a:pPr algn="l" eaLnBrk="1" hangingPunct="1">
              <a:buFont typeface="Wingdings" pitchFamily="2" charset="2"/>
              <a:buNone/>
              <a:defRPr/>
            </a:pPr>
            <a:endParaRPr lang="en-US" b="1" i="1"/>
          </a:p>
          <a:p>
            <a:pPr algn="l" eaLnBrk="1" hangingPunct="1">
              <a:buFont typeface="Wingdings" pitchFamily="2" charset="2"/>
              <a:buNone/>
              <a:defRPr/>
            </a:pPr>
            <a:r>
              <a:rPr lang="en-US" b="1" i="1"/>
              <a:t>CXR may show findings suggesting congestive heart failure or pericarditis.</a:t>
            </a:r>
          </a:p>
          <a:p>
            <a:pPr algn="l" eaLnBrk="1" hangingPunct="1">
              <a:buFont typeface="Wingdings" pitchFamily="2" charset="2"/>
              <a:buNone/>
              <a:defRPr/>
            </a:pPr>
            <a:endParaRPr lang="en-US" b="1" i="1"/>
          </a:p>
          <a:p>
            <a:pPr algn="l" eaLnBrk="1" hangingPunct="1">
              <a:buFont typeface="Wingdings" pitchFamily="2" charset="2"/>
              <a:buNone/>
              <a:defRPr/>
            </a:pPr>
            <a:r>
              <a:rPr lang="en-US" b="1" i="1"/>
              <a:t>Echocardiography may document myocardial and valvular dysfunctions and pericardial effusion.</a:t>
            </a:r>
          </a:p>
        </p:txBody>
      </p:sp>
      <p:pic>
        <p:nvPicPr>
          <p:cNvPr id="51204" name="Picture 4" descr="REDHEART"/>
          <p:cNvPicPr>
            <a:picLocks noGrp="1" noChangeAspect="1" noChangeArrowheads="1" noCrop="1"/>
          </p:cNvPicPr>
          <p:nvPr>
            <p:ph sz="quarter" idx="2"/>
          </p:nvPr>
        </p:nvPicPr>
        <p:blipFill>
          <a:blip r:embed="rId2" cstate="print"/>
          <a:srcRect/>
          <a:stretch>
            <a:fillRect/>
          </a:stretch>
        </p:blipFill>
        <p:spPr>
          <a:xfrm>
            <a:off x="250825" y="2852738"/>
            <a:ext cx="381000" cy="381000"/>
          </a:xfrm>
          <a:noFill/>
        </p:spPr>
      </p:pic>
      <p:pic>
        <p:nvPicPr>
          <p:cNvPr id="51205" name="Picture 6" descr="REDHEART"/>
          <p:cNvPicPr>
            <a:picLocks noGrp="1" noChangeAspect="1" noChangeArrowheads="1" noCrop="1"/>
          </p:cNvPicPr>
          <p:nvPr>
            <p:ph sz="quarter" idx="3"/>
          </p:nvPr>
        </p:nvPicPr>
        <p:blipFill>
          <a:blip r:embed="rId2" cstate="print"/>
          <a:srcRect/>
          <a:stretch>
            <a:fillRect/>
          </a:stretch>
        </p:blipFill>
        <p:spPr>
          <a:xfrm>
            <a:off x="250825" y="4508500"/>
            <a:ext cx="381000" cy="381000"/>
          </a:xfrm>
          <a:noFill/>
        </p:spPr>
      </p:pic>
      <p:pic>
        <p:nvPicPr>
          <p:cNvPr id="51206" name="Picture 8" descr="REDHEART"/>
          <p:cNvPicPr>
            <a:picLocks noChangeAspect="1" noChangeArrowheads="1" noCrop="1"/>
          </p:cNvPicPr>
          <p:nvPr/>
        </p:nvPicPr>
        <p:blipFill>
          <a:blip r:embed="rId2" cstate="print"/>
          <a:srcRect/>
          <a:stretch>
            <a:fillRect/>
          </a:stretch>
        </p:blipFill>
        <p:spPr bwMode="auto">
          <a:xfrm>
            <a:off x="250825" y="1196975"/>
            <a:ext cx="381000" cy="381000"/>
          </a:xfrm>
          <a:prstGeom prst="rect">
            <a:avLst/>
          </a:prstGeom>
          <a:noFill/>
          <a:ln w="9525">
            <a:noFill/>
            <a:miter lim="800000"/>
            <a:headEnd/>
            <a:tailEnd/>
          </a:ln>
        </p:spPr>
      </p:pic>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fig05a"/>
          <p:cNvPicPr>
            <a:picLocks noChangeAspect="1" noChangeArrowheads="1"/>
          </p:cNvPicPr>
          <p:nvPr/>
        </p:nvPicPr>
        <p:blipFill>
          <a:blip r:embed="rId2" cstate="print"/>
          <a:srcRect/>
          <a:stretch>
            <a:fillRect/>
          </a:stretch>
        </p:blipFill>
        <p:spPr bwMode="auto">
          <a:xfrm>
            <a:off x="2700338" y="549275"/>
            <a:ext cx="3868737" cy="6308725"/>
          </a:xfrm>
          <a:prstGeom prst="rect">
            <a:avLst/>
          </a:prstGeom>
          <a:noFill/>
          <a:ln w="9525">
            <a:noFill/>
            <a:miter lim="800000"/>
            <a:headEnd/>
            <a:tailEnd/>
          </a:ln>
        </p:spPr>
      </p:pic>
      <p:sp>
        <p:nvSpPr>
          <p:cNvPr id="183299" name="Rectangle 3"/>
          <p:cNvSpPr>
            <a:spLocks noGrp="1" noChangeArrowheads="1"/>
          </p:cNvSpPr>
          <p:nvPr>
            <p:ph type="title"/>
          </p:nvPr>
        </p:nvSpPr>
        <p:spPr>
          <a:xfrm>
            <a:off x="611188" y="0"/>
            <a:ext cx="8229600" cy="765175"/>
          </a:xfrm>
          <a:solidFill>
            <a:schemeClr val="tx1"/>
          </a:solidFill>
        </p:spPr>
        <p:txBody>
          <a:bodyPr/>
          <a:lstStyle/>
          <a:p>
            <a:pPr eaLnBrk="1" hangingPunct="1">
              <a:defRPr/>
            </a:pPr>
            <a:r>
              <a:rPr lang="en-US">
                <a:effectLst>
                  <a:outerShdw blurRad="38100" dist="38100" dir="2700000" algn="tl">
                    <a:srgbClr val="FFFFFF"/>
                  </a:outerShdw>
                </a:effectLst>
              </a:rPr>
              <a:t>Rheumatic Mitral Valve Regurge</a:t>
            </a:r>
          </a:p>
        </p:txBody>
      </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10190007_hero_3to12"/>
          <p:cNvPicPr>
            <a:picLocks noChangeAspect="1" noChangeArrowheads="1"/>
          </p:cNvPicPr>
          <p:nvPr/>
        </p:nvPicPr>
        <p:blipFill>
          <a:blip r:embed="rId2" cstate="print"/>
          <a:srcRect/>
          <a:stretch>
            <a:fillRect/>
          </a:stretch>
        </p:blipFill>
        <p:spPr bwMode="auto">
          <a:xfrm>
            <a:off x="0" y="1341438"/>
            <a:ext cx="9144000" cy="4037012"/>
          </a:xfrm>
          <a:prstGeom prst="rect">
            <a:avLst/>
          </a:prstGeom>
          <a:noFill/>
          <a:ln w="9525">
            <a:noFill/>
            <a:miter lim="800000"/>
            <a:headEnd/>
            <a:tailEnd/>
          </a:ln>
        </p:spPr>
      </p:pic>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a:xfrm>
            <a:off x="323850" y="0"/>
            <a:ext cx="8229600" cy="1052513"/>
          </a:xfrm>
        </p:spPr>
        <p:txBody>
          <a:bodyPr/>
          <a:lstStyle/>
          <a:p>
            <a:pPr algn="l" eaLnBrk="1" hangingPunct="1">
              <a:defRPr/>
            </a:pPr>
            <a:r>
              <a:rPr lang="en-US" u="sng"/>
              <a:t>Diagnosis:</a:t>
            </a:r>
          </a:p>
        </p:txBody>
      </p:sp>
      <p:sp>
        <p:nvSpPr>
          <p:cNvPr id="124931" name="Rectangle 3"/>
          <p:cNvSpPr>
            <a:spLocks noGrp="1" noChangeArrowheads="1"/>
          </p:cNvSpPr>
          <p:nvPr>
            <p:ph type="body" idx="1"/>
          </p:nvPr>
        </p:nvSpPr>
        <p:spPr>
          <a:xfrm>
            <a:off x="684213" y="981075"/>
            <a:ext cx="8085137" cy="5472113"/>
          </a:xfrm>
        </p:spPr>
        <p:txBody>
          <a:bodyPr/>
          <a:lstStyle/>
          <a:p>
            <a:pPr algn="l" eaLnBrk="1" hangingPunct="1">
              <a:buFont typeface="Wingdings" pitchFamily="2" charset="2"/>
              <a:buNone/>
              <a:defRPr/>
            </a:pPr>
            <a:r>
              <a:rPr lang="en-US" sz="4000" b="1" i="1" u="sng">
                <a:solidFill>
                  <a:schemeClr val="hlink"/>
                </a:solidFill>
                <a:effectLst>
                  <a:outerShdw blurRad="38100" dist="38100" dir="2700000" algn="tl">
                    <a:srgbClr val="000000"/>
                  </a:outerShdw>
                </a:effectLst>
              </a:rPr>
              <a:t>Modified Jones Criteria:</a:t>
            </a:r>
          </a:p>
          <a:p>
            <a:pPr algn="l" eaLnBrk="1" hangingPunct="1">
              <a:buFont typeface="Wingdings" pitchFamily="2" charset="2"/>
              <a:buNone/>
              <a:defRPr/>
            </a:pPr>
            <a:r>
              <a:rPr lang="en-US" sz="4000" b="1" i="1"/>
              <a:t>Two major criteria or one major and two minor criteria indicate a high probability of ARF, provided that there is supporting evidence of recent streptococcal infection.</a:t>
            </a:r>
          </a:p>
          <a:p>
            <a:pPr algn="l" eaLnBrk="1" hangingPunct="1">
              <a:buFont typeface="Wingdings" pitchFamily="2" charset="2"/>
              <a:buNone/>
              <a:defRPr/>
            </a:pPr>
            <a:endParaRPr lang="en-US" sz="4000" b="1" i="1"/>
          </a:p>
          <a:p>
            <a:pPr algn="l" eaLnBrk="1" hangingPunct="1">
              <a:buFont typeface="Wingdings" pitchFamily="2" charset="2"/>
              <a:buNone/>
              <a:defRPr/>
            </a:pPr>
            <a:r>
              <a:rPr lang="en-US" sz="4000" b="1" i="1"/>
              <a:t>?? Exceptions ??</a:t>
            </a:r>
          </a:p>
        </p:txBody>
      </p:sp>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0"/>
            <a:ext cx="8229600" cy="765175"/>
          </a:xfrm>
        </p:spPr>
        <p:txBody>
          <a:bodyPr/>
          <a:lstStyle/>
          <a:p>
            <a:pPr eaLnBrk="1" hangingPunct="1">
              <a:defRPr/>
            </a:pPr>
            <a:r>
              <a:rPr lang="en-US" u="sng"/>
              <a:t>Modified Jones Criteria</a:t>
            </a:r>
          </a:p>
        </p:txBody>
      </p:sp>
      <p:graphicFrame>
        <p:nvGraphicFramePr>
          <p:cNvPr id="126060" name="Group 108"/>
          <p:cNvGraphicFramePr>
            <a:graphicFrameLocks noGrp="1"/>
          </p:cNvGraphicFramePr>
          <p:nvPr>
            <p:ph type="tbl" idx="1"/>
          </p:nvPr>
        </p:nvGraphicFramePr>
        <p:xfrm>
          <a:off x="34925" y="763588"/>
          <a:ext cx="9109075" cy="6096000"/>
        </p:xfrm>
        <a:graphic>
          <a:graphicData uri="http://schemas.openxmlformats.org/drawingml/2006/table">
            <a:tbl>
              <a:tblPr rtl="1"/>
              <a:tblGrid>
                <a:gridCol w="3406775">
                  <a:extLst>
                    <a:ext uri="{9D8B030D-6E8A-4147-A177-3AD203B41FA5}">
                      <a16:colId xmlns:a16="http://schemas.microsoft.com/office/drawing/2014/main" val="20000"/>
                    </a:ext>
                  </a:extLst>
                </a:gridCol>
                <a:gridCol w="3254375">
                  <a:extLst>
                    <a:ext uri="{9D8B030D-6E8A-4147-A177-3AD203B41FA5}">
                      <a16:colId xmlns:a16="http://schemas.microsoft.com/office/drawing/2014/main" val="20001"/>
                    </a:ext>
                  </a:extLst>
                </a:gridCol>
                <a:gridCol w="2447925">
                  <a:extLst>
                    <a:ext uri="{9D8B030D-6E8A-4147-A177-3AD203B41FA5}">
                      <a16:colId xmlns:a16="http://schemas.microsoft.com/office/drawing/2014/main" val="20002"/>
                    </a:ext>
                  </a:extLst>
                </a:gridCol>
              </a:tblGrid>
              <a:tr h="906463">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sng" strike="noStrike" cap="none" normalizeH="0" baseline="0">
                          <a:ln>
                            <a:noFill/>
                          </a:ln>
                          <a:solidFill>
                            <a:schemeClr val="hlink"/>
                          </a:solidFill>
                          <a:effectLst>
                            <a:outerShdw blurRad="38100" dist="38100" dir="2700000" algn="tl">
                              <a:srgbClr val="000000"/>
                            </a:outerShdw>
                          </a:effectLst>
                          <a:latin typeface="Times New Roman" pitchFamily="18" charset="0"/>
                          <a:cs typeface="Arial" charset="0"/>
                        </a:rPr>
                        <a:t>Evidence of recent strept. infection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sng" strike="noStrike" cap="none" normalizeH="0" baseline="0">
                          <a:ln>
                            <a:noFill/>
                          </a:ln>
                          <a:solidFill>
                            <a:schemeClr val="hlink"/>
                          </a:solidFill>
                          <a:effectLst>
                            <a:outerShdw blurRad="38100" dist="38100" dir="2700000" algn="tl">
                              <a:srgbClr val="000000"/>
                            </a:outerShdw>
                          </a:effectLst>
                          <a:latin typeface="Times New Roman" pitchFamily="18" charset="0"/>
                          <a:cs typeface="Arial" charset="0"/>
                        </a:rPr>
                        <a:t>Minor criteria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sng" strike="noStrike" cap="none" normalizeH="0" baseline="0">
                          <a:ln>
                            <a:noFill/>
                          </a:ln>
                          <a:solidFill>
                            <a:schemeClr val="hlink"/>
                          </a:solidFill>
                          <a:effectLst>
                            <a:outerShdw blurRad="38100" dist="38100" dir="2700000" algn="tl">
                              <a:srgbClr val="000000"/>
                            </a:outerShdw>
                          </a:effectLst>
                          <a:latin typeface="Times New Roman" pitchFamily="18" charset="0"/>
                          <a:cs typeface="Arial" charset="0"/>
                        </a:rPr>
                        <a:t>Major criteria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06463">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Positive throat cultures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Fever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Carditis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6463">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Positive rapid streptococcal antigen 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Arthralgia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Polyarthritis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4875">
                <a:tc rowSpan="3">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Elevated antistreptococcal antibodies e.g. ASO , anti DNase B, or antihyaluronidase titers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Prolonged P-R interval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Chorea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11225">
                <a:tc vMerge="1">
                  <a:txBody>
                    <a:bodyPr/>
                    <a:lstStyle/>
                    <a:p>
                      <a:endParaRPr lang="en-US"/>
                    </a:p>
                  </a:txBody>
                  <a:tcPr/>
                </a:tc>
                <a:tc rowSpan="2">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Elevated acute phase reactants e.g. ESR and CRP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Erythema marginatum</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11188">
                <a:tc vMerge="1">
                  <a:txBody>
                    <a:bodyPr/>
                    <a:lstStyle/>
                    <a:p>
                      <a:endParaRPr lang="en-US"/>
                    </a:p>
                  </a:txBody>
                  <a:tcPr/>
                </a:tc>
                <a:tc vMerge="1">
                  <a:txBody>
                    <a:bodyPr/>
                    <a:lstStyle/>
                    <a:p>
                      <a:endParaRPr lang="en-US"/>
                    </a:p>
                  </a:txBody>
                  <a:tcPr/>
                </a:tc>
                <a:tc>
                  <a:txBody>
                    <a:bodyPr/>
                    <a:lstStyle/>
                    <a:p>
                      <a:pPr marL="0" marR="0" lvl="0" indent="0" algn="l" defTabSz="914400" rtl="1"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2800" b="1" i="1" u="none" strike="noStrike" cap="none" normalizeH="0" baseline="0">
                          <a:ln>
                            <a:noFill/>
                          </a:ln>
                          <a:solidFill>
                            <a:schemeClr val="tx1"/>
                          </a:solidFill>
                          <a:effectLst>
                            <a:outerShdw blurRad="38100" dist="38100" dir="2700000" algn="tl">
                              <a:srgbClr val="FFFFFF"/>
                            </a:outerShdw>
                          </a:effectLst>
                          <a:latin typeface="Times New Roman" pitchFamily="18" charset="0"/>
                          <a:cs typeface="Arial" charset="0"/>
                        </a:rPr>
                        <a:t>Subcutaneous nodules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l" eaLnBrk="1" hangingPunct="1">
              <a:defRPr/>
            </a:pPr>
            <a:r>
              <a:rPr lang="en-US" sz="4000" u="sng"/>
              <a:t>Acute Rheumatic Fever (ARF)</a:t>
            </a:r>
            <a:br>
              <a:rPr lang="en-US" sz="4000"/>
            </a:br>
            <a:r>
              <a:rPr lang="en-US" sz="4000" u="sng"/>
              <a:t>Definition:</a:t>
            </a:r>
          </a:p>
        </p:txBody>
      </p:sp>
      <p:sp>
        <p:nvSpPr>
          <p:cNvPr id="6147" name="Rectangle 3"/>
          <p:cNvSpPr>
            <a:spLocks noGrp="1" noChangeArrowheads="1"/>
          </p:cNvSpPr>
          <p:nvPr>
            <p:ph type="subTitle" idx="4294967295"/>
          </p:nvPr>
        </p:nvSpPr>
        <p:spPr>
          <a:xfrm>
            <a:off x="323850" y="1700213"/>
            <a:ext cx="8496300" cy="4824412"/>
          </a:xfrm>
        </p:spPr>
        <p:txBody>
          <a:bodyPr/>
          <a:lstStyle/>
          <a:p>
            <a:pPr marL="0" indent="0" algn="l" eaLnBrk="1" hangingPunct="1">
              <a:buFont typeface="Wingdings" pitchFamily="2" charset="2"/>
              <a:buNone/>
              <a:defRPr/>
            </a:pPr>
            <a:endParaRPr lang="en-US" sz="4000"/>
          </a:p>
          <a:p>
            <a:pPr marL="0" indent="0" algn="l" eaLnBrk="1" hangingPunct="1">
              <a:buFont typeface="Wingdings" pitchFamily="2" charset="2"/>
              <a:buNone/>
              <a:defRPr/>
            </a:pPr>
            <a:r>
              <a:rPr lang="en-US" sz="4000" b="1" i="1"/>
              <a:t>ARF is an inflammatory disease that </a:t>
            </a:r>
          </a:p>
          <a:p>
            <a:pPr marL="0" indent="0" algn="l" eaLnBrk="1" hangingPunct="1">
              <a:buFont typeface="Wingdings" pitchFamily="2" charset="2"/>
              <a:buNone/>
              <a:defRPr/>
            </a:pPr>
            <a:r>
              <a:rPr lang="en-US" sz="4000" b="1" i="1"/>
              <a:t>occurs as a delayed nonsuppurative </a:t>
            </a:r>
          </a:p>
          <a:p>
            <a:pPr marL="0" indent="0" algn="l" eaLnBrk="1" hangingPunct="1">
              <a:buFont typeface="Wingdings" pitchFamily="2" charset="2"/>
              <a:buNone/>
              <a:defRPr/>
            </a:pPr>
            <a:r>
              <a:rPr lang="en-US" sz="4000" b="1" i="1"/>
              <a:t>sequel of group A streptococcal </a:t>
            </a:r>
          </a:p>
          <a:p>
            <a:pPr marL="0" indent="0" algn="l" eaLnBrk="1" hangingPunct="1">
              <a:buFont typeface="Wingdings" pitchFamily="2" charset="2"/>
              <a:buNone/>
              <a:defRPr/>
            </a:pPr>
            <a:r>
              <a:rPr lang="en-US" sz="4000" b="1" i="1"/>
              <a:t>upper respiratory infection.</a:t>
            </a:r>
            <a:r>
              <a:rPr lang="en-US" sz="2800"/>
              <a:t> </a:t>
            </a:r>
          </a:p>
          <a:p>
            <a:pPr marL="0" indent="0" algn="l" eaLnBrk="1" hangingPunct="1">
              <a:buFont typeface="Wingdings" pitchFamily="2" charset="2"/>
              <a:buNone/>
              <a:defRPr/>
            </a:pPr>
            <a:endParaRPr lang="en-US" sz="2800"/>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468313" y="0"/>
            <a:ext cx="8229600" cy="1143000"/>
          </a:xfrm>
        </p:spPr>
        <p:txBody>
          <a:bodyPr/>
          <a:lstStyle/>
          <a:p>
            <a:pPr algn="l" eaLnBrk="1" hangingPunct="1">
              <a:defRPr/>
            </a:pPr>
            <a:r>
              <a:rPr lang="en-US" i="1" u="sng"/>
              <a:t>Differential Diagnosis</a:t>
            </a:r>
          </a:p>
        </p:txBody>
      </p:sp>
      <p:sp>
        <p:nvSpPr>
          <p:cNvPr id="193539" name="Rectangle 3"/>
          <p:cNvSpPr>
            <a:spLocks noGrp="1" noChangeArrowheads="1"/>
          </p:cNvSpPr>
          <p:nvPr>
            <p:ph type="body" idx="1"/>
          </p:nvPr>
        </p:nvSpPr>
        <p:spPr>
          <a:xfrm>
            <a:off x="900113" y="1412875"/>
            <a:ext cx="7797800" cy="4530725"/>
          </a:xfrm>
        </p:spPr>
        <p:txBody>
          <a:bodyPr/>
          <a:lstStyle/>
          <a:p>
            <a:pPr marL="609600" indent="-609600" algn="l" eaLnBrk="1" hangingPunct="1">
              <a:buFont typeface="Wingdings" pitchFamily="2" charset="2"/>
              <a:buNone/>
              <a:defRPr/>
            </a:pPr>
            <a:r>
              <a:rPr lang="en-US" b="1" i="1"/>
              <a:t>Juvenile rheumatiod arthritis</a:t>
            </a:r>
          </a:p>
          <a:p>
            <a:pPr marL="609600" indent="-609600" algn="l" eaLnBrk="1" hangingPunct="1">
              <a:buFont typeface="Wingdings" pitchFamily="2" charset="2"/>
              <a:buNone/>
              <a:defRPr/>
            </a:pPr>
            <a:r>
              <a:rPr lang="en-US" b="1" i="1"/>
              <a:t>Septic arthritis</a:t>
            </a:r>
          </a:p>
          <a:p>
            <a:pPr marL="609600" indent="-609600" algn="l" eaLnBrk="1" hangingPunct="1">
              <a:buFont typeface="Wingdings" pitchFamily="2" charset="2"/>
              <a:buNone/>
              <a:defRPr/>
            </a:pPr>
            <a:r>
              <a:rPr lang="en-US" b="1" i="1"/>
              <a:t>Sickle-cell arthropathy</a:t>
            </a:r>
          </a:p>
          <a:p>
            <a:pPr marL="609600" indent="-609600" algn="l" eaLnBrk="1" hangingPunct="1">
              <a:buFont typeface="Wingdings" pitchFamily="2" charset="2"/>
              <a:buNone/>
              <a:defRPr/>
            </a:pPr>
            <a:r>
              <a:rPr lang="en-US" b="1" i="1"/>
              <a:t>Kawasaki disease</a:t>
            </a:r>
          </a:p>
          <a:p>
            <a:pPr marL="609600" indent="-609600" algn="l" eaLnBrk="1" hangingPunct="1">
              <a:buFont typeface="Wingdings" pitchFamily="2" charset="2"/>
              <a:buNone/>
              <a:defRPr/>
            </a:pPr>
            <a:r>
              <a:rPr lang="en-US" b="1" i="1"/>
              <a:t>Myocarditis</a:t>
            </a:r>
          </a:p>
          <a:p>
            <a:pPr marL="609600" indent="-609600" algn="l" eaLnBrk="1" hangingPunct="1">
              <a:buFont typeface="Wingdings" pitchFamily="2" charset="2"/>
              <a:buNone/>
              <a:defRPr/>
            </a:pPr>
            <a:r>
              <a:rPr lang="en-US" b="1" i="1"/>
              <a:t>Scarlet fever</a:t>
            </a:r>
          </a:p>
          <a:p>
            <a:pPr marL="609600" indent="-609600" algn="l" eaLnBrk="1" hangingPunct="1">
              <a:buFont typeface="Wingdings" pitchFamily="2" charset="2"/>
              <a:buNone/>
              <a:defRPr/>
            </a:pPr>
            <a:r>
              <a:rPr lang="en-US" b="1" i="1"/>
              <a:t>Leukemia</a:t>
            </a:r>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323850" y="0"/>
            <a:ext cx="8229600" cy="1143000"/>
          </a:xfrm>
        </p:spPr>
        <p:txBody>
          <a:bodyPr/>
          <a:lstStyle/>
          <a:p>
            <a:pPr algn="l" eaLnBrk="1" hangingPunct="1">
              <a:defRPr/>
            </a:pPr>
            <a:r>
              <a:rPr lang="en-US" u="sng"/>
              <a:t>ARF Treatment:</a:t>
            </a:r>
          </a:p>
        </p:txBody>
      </p:sp>
      <p:sp>
        <p:nvSpPr>
          <p:cNvPr id="130051" name="Rectangle 3"/>
          <p:cNvSpPr>
            <a:spLocks noGrp="1" noChangeArrowheads="1"/>
          </p:cNvSpPr>
          <p:nvPr>
            <p:ph type="body" sz="half" idx="1"/>
          </p:nvPr>
        </p:nvSpPr>
        <p:spPr>
          <a:xfrm>
            <a:off x="684213" y="1268413"/>
            <a:ext cx="7848600" cy="5256212"/>
          </a:xfrm>
        </p:spPr>
        <p:txBody>
          <a:bodyPr/>
          <a:lstStyle/>
          <a:p>
            <a:pPr marL="609600" indent="-609600" algn="l" eaLnBrk="1" hangingPunct="1">
              <a:lnSpc>
                <a:spcPct val="80000"/>
              </a:lnSpc>
              <a:buFont typeface="Wingdings" pitchFamily="2" charset="2"/>
              <a:buNone/>
              <a:defRPr/>
            </a:pPr>
            <a:r>
              <a:rPr lang="en-US" b="1" i="1"/>
              <a:t>1. Bed rest for inflamed joints and / or congestive heart failure (CHF).</a:t>
            </a:r>
          </a:p>
          <a:p>
            <a:pPr marL="609600" indent="-609600" algn="l" eaLnBrk="1" hangingPunct="1">
              <a:lnSpc>
                <a:spcPct val="80000"/>
              </a:lnSpc>
              <a:buFont typeface="Wingdings" pitchFamily="2" charset="2"/>
              <a:buNone/>
              <a:defRPr/>
            </a:pPr>
            <a:endParaRPr lang="en-US" b="1" i="1"/>
          </a:p>
          <a:p>
            <a:pPr marL="609600" indent="-609600" algn="l" eaLnBrk="1" hangingPunct="1">
              <a:lnSpc>
                <a:spcPct val="80000"/>
              </a:lnSpc>
              <a:buFont typeface="Wingdings" pitchFamily="2" charset="2"/>
              <a:buNone/>
              <a:defRPr/>
            </a:pPr>
            <a:r>
              <a:rPr lang="en-US" b="1" i="1"/>
              <a:t>2. Specific therapy for CHF e.g. diuretics.</a:t>
            </a:r>
          </a:p>
          <a:p>
            <a:pPr marL="609600" indent="-609600" algn="l" eaLnBrk="1" hangingPunct="1">
              <a:lnSpc>
                <a:spcPct val="80000"/>
              </a:lnSpc>
              <a:buFont typeface="Wingdings" pitchFamily="2" charset="2"/>
              <a:buNone/>
              <a:defRPr/>
            </a:pPr>
            <a:endParaRPr lang="en-US" b="1" i="1"/>
          </a:p>
          <a:p>
            <a:pPr marL="609600" indent="-609600" algn="l" eaLnBrk="1" hangingPunct="1">
              <a:lnSpc>
                <a:spcPct val="80000"/>
              </a:lnSpc>
              <a:buFont typeface="Wingdings" pitchFamily="2" charset="2"/>
              <a:buNone/>
              <a:defRPr/>
            </a:pPr>
            <a:r>
              <a:rPr lang="en-US" b="1" i="1"/>
              <a:t>3. Oral penicillin V 40 mg /kg /day for 10 days to eradicate throat streptococci.</a:t>
            </a:r>
          </a:p>
          <a:p>
            <a:pPr marL="609600" indent="-609600" algn="l" eaLnBrk="1" hangingPunct="1">
              <a:lnSpc>
                <a:spcPct val="80000"/>
              </a:lnSpc>
              <a:buFont typeface="Wingdings" pitchFamily="2" charset="2"/>
              <a:buNone/>
              <a:defRPr/>
            </a:pPr>
            <a:r>
              <a:rPr lang="en-US" b="1" i="1"/>
              <a:t> Oral cephalosporin or erythromycin may be an alternative in case of penicillin allergy.</a:t>
            </a:r>
          </a:p>
          <a:p>
            <a:pPr marL="609600" indent="-609600" algn="l" eaLnBrk="1" hangingPunct="1">
              <a:lnSpc>
                <a:spcPct val="80000"/>
              </a:lnSpc>
              <a:buFont typeface="Wingdings" pitchFamily="2" charset="2"/>
              <a:buNone/>
              <a:defRPr/>
            </a:pPr>
            <a:r>
              <a:rPr lang="en-US" sz="2400" b="1" i="1"/>
              <a:t>  </a:t>
            </a:r>
          </a:p>
        </p:txBody>
      </p:sp>
      <p:pic>
        <p:nvPicPr>
          <p:cNvPr id="57348" name="Picture 4" descr="REDHEART"/>
          <p:cNvPicPr>
            <a:picLocks noGrp="1" noChangeAspect="1" noChangeArrowheads="1" noCrop="1"/>
          </p:cNvPicPr>
          <p:nvPr>
            <p:ph sz="quarter" idx="2"/>
          </p:nvPr>
        </p:nvPicPr>
        <p:blipFill>
          <a:blip r:embed="rId2" cstate="print"/>
          <a:srcRect/>
          <a:stretch>
            <a:fillRect/>
          </a:stretch>
        </p:blipFill>
        <p:spPr>
          <a:xfrm>
            <a:off x="250825" y="2636838"/>
            <a:ext cx="381000" cy="381000"/>
          </a:xfrm>
          <a:noFill/>
        </p:spPr>
      </p:pic>
      <p:pic>
        <p:nvPicPr>
          <p:cNvPr id="57349" name="Picture 6" descr="REDHEART"/>
          <p:cNvPicPr>
            <a:picLocks noGrp="1" noChangeAspect="1" noChangeArrowheads="1" noCrop="1"/>
          </p:cNvPicPr>
          <p:nvPr>
            <p:ph sz="quarter" idx="3"/>
          </p:nvPr>
        </p:nvPicPr>
        <p:blipFill>
          <a:blip r:embed="rId2" cstate="print"/>
          <a:srcRect/>
          <a:stretch>
            <a:fillRect/>
          </a:stretch>
        </p:blipFill>
        <p:spPr>
          <a:xfrm>
            <a:off x="250825" y="3644900"/>
            <a:ext cx="381000" cy="381000"/>
          </a:xfrm>
          <a:noFill/>
        </p:spPr>
      </p:pic>
      <p:pic>
        <p:nvPicPr>
          <p:cNvPr id="57350" name="Picture 8" descr="REDHEART"/>
          <p:cNvPicPr>
            <a:picLocks noChangeAspect="1" noChangeArrowheads="1" noCrop="1"/>
          </p:cNvPicPr>
          <p:nvPr/>
        </p:nvPicPr>
        <p:blipFill>
          <a:blip r:embed="rId2" cstate="print"/>
          <a:srcRect/>
          <a:stretch>
            <a:fillRect/>
          </a:stretch>
        </p:blipFill>
        <p:spPr bwMode="auto">
          <a:xfrm>
            <a:off x="250825" y="1268413"/>
            <a:ext cx="381000" cy="381000"/>
          </a:xfrm>
          <a:prstGeom prst="rect">
            <a:avLst/>
          </a:prstGeom>
          <a:noFill/>
          <a:ln w="9525">
            <a:noFill/>
            <a:miter lim="800000"/>
            <a:headEnd/>
            <a:tailEnd/>
          </a:ln>
        </p:spPr>
      </p:pic>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323850" y="0"/>
            <a:ext cx="8229600" cy="1143000"/>
          </a:xfrm>
        </p:spPr>
        <p:txBody>
          <a:bodyPr/>
          <a:lstStyle/>
          <a:p>
            <a:pPr algn="l" eaLnBrk="1" hangingPunct="1">
              <a:defRPr/>
            </a:pPr>
            <a:r>
              <a:rPr lang="en-US" u="sng"/>
              <a:t>Treatment (cont.):</a:t>
            </a:r>
          </a:p>
        </p:txBody>
      </p:sp>
      <p:sp>
        <p:nvSpPr>
          <p:cNvPr id="133123" name="Rectangle 3"/>
          <p:cNvSpPr>
            <a:spLocks noGrp="1" noChangeArrowheads="1"/>
          </p:cNvSpPr>
          <p:nvPr>
            <p:ph type="body" idx="1"/>
          </p:nvPr>
        </p:nvSpPr>
        <p:spPr>
          <a:xfrm>
            <a:off x="611188" y="1125538"/>
            <a:ext cx="8075612" cy="5005387"/>
          </a:xfrm>
        </p:spPr>
        <p:txBody>
          <a:bodyPr/>
          <a:lstStyle/>
          <a:p>
            <a:pPr algn="l" eaLnBrk="1" hangingPunct="1">
              <a:buFont typeface="Wingdings" pitchFamily="2" charset="2"/>
              <a:buNone/>
              <a:defRPr/>
            </a:pPr>
            <a:r>
              <a:rPr lang="en-US" b="1" i="1"/>
              <a:t>4. </a:t>
            </a:r>
            <a:r>
              <a:rPr lang="en-US" sz="4000" b="1" i="1"/>
              <a:t>Anti-inflammatory agents: </a:t>
            </a:r>
            <a:r>
              <a:rPr lang="en-US" sz="4000" b="1" i="1">
                <a:solidFill>
                  <a:schemeClr val="hlink"/>
                </a:solidFill>
                <a:effectLst>
                  <a:outerShdw blurRad="38100" dist="38100" dir="2700000" algn="tl">
                    <a:srgbClr val="000000"/>
                  </a:outerShdw>
                </a:effectLst>
              </a:rPr>
              <a:t>Aspirin</a:t>
            </a:r>
            <a:r>
              <a:rPr lang="en-US" sz="4000" b="1" i="1"/>
              <a:t> in a dose of 90-100 mg / kg / day in 4 divided doses after food is very effective decreasing fever, toxicity, and joint inflammation. After 2 weeks aspirin dose can be reduced to 60-70 mg / kg / day for an additional 6 weeks.</a:t>
            </a:r>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68313" y="0"/>
            <a:ext cx="8229600" cy="1143000"/>
          </a:xfrm>
        </p:spPr>
        <p:txBody>
          <a:bodyPr/>
          <a:lstStyle/>
          <a:p>
            <a:pPr algn="l" eaLnBrk="1" hangingPunct="1">
              <a:defRPr/>
            </a:pPr>
            <a:r>
              <a:rPr lang="en-US" u="sng"/>
              <a:t>Treatment (cont.):</a:t>
            </a:r>
          </a:p>
        </p:txBody>
      </p:sp>
      <p:sp>
        <p:nvSpPr>
          <p:cNvPr id="134147" name="Rectangle 3"/>
          <p:cNvSpPr>
            <a:spLocks noGrp="1" noChangeArrowheads="1"/>
          </p:cNvSpPr>
          <p:nvPr>
            <p:ph type="body" sz="half" idx="1"/>
          </p:nvPr>
        </p:nvSpPr>
        <p:spPr>
          <a:xfrm>
            <a:off x="684213" y="981075"/>
            <a:ext cx="8074025" cy="5472113"/>
          </a:xfrm>
        </p:spPr>
        <p:txBody>
          <a:bodyPr/>
          <a:lstStyle/>
          <a:p>
            <a:pPr algn="l" eaLnBrk="1" hangingPunct="1">
              <a:buFont typeface="Wingdings" pitchFamily="2" charset="2"/>
              <a:buNone/>
              <a:defRPr/>
            </a:pPr>
            <a:r>
              <a:rPr lang="en-US" sz="4000" b="1" i="1" u="sng"/>
              <a:t>Corticosteroids are reserved for:</a:t>
            </a:r>
          </a:p>
          <a:p>
            <a:pPr algn="l" eaLnBrk="1" hangingPunct="1">
              <a:buFont typeface="Wingdings" pitchFamily="2" charset="2"/>
              <a:buNone/>
              <a:defRPr/>
            </a:pPr>
            <a:r>
              <a:rPr lang="en-US" sz="4000" b="1" i="1"/>
              <a:t>Patients with severe carditis manifested by CHF,</a:t>
            </a:r>
          </a:p>
          <a:p>
            <a:pPr algn="l" eaLnBrk="1" hangingPunct="1">
              <a:buFont typeface="Wingdings" pitchFamily="2" charset="2"/>
              <a:buNone/>
              <a:defRPr/>
            </a:pPr>
            <a:r>
              <a:rPr lang="en-US" sz="4000" b="1" i="1"/>
              <a:t>Patients who are unable to tolerate large doses of aspirin, or</a:t>
            </a:r>
          </a:p>
          <a:p>
            <a:pPr algn="l" eaLnBrk="1" hangingPunct="1">
              <a:buFont typeface="Wingdings" pitchFamily="2" charset="2"/>
              <a:buNone/>
              <a:defRPr/>
            </a:pPr>
            <a:r>
              <a:rPr lang="en-US" sz="4000" b="1" i="1"/>
              <a:t>Patients whose signs and symptoms are not adequately suppressed by aspirin.</a:t>
            </a:r>
          </a:p>
        </p:txBody>
      </p:sp>
      <p:pic>
        <p:nvPicPr>
          <p:cNvPr id="59396" name="Picture 4" descr="REDHEART"/>
          <p:cNvPicPr>
            <a:picLocks noGrp="1" noChangeAspect="1" noChangeArrowheads="1" noCrop="1"/>
          </p:cNvPicPr>
          <p:nvPr>
            <p:ph sz="quarter" idx="2"/>
          </p:nvPr>
        </p:nvPicPr>
        <p:blipFill>
          <a:blip r:embed="rId2" cstate="print"/>
          <a:srcRect/>
          <a:stretch>
            <a:fillRect/>
          </a:stretch>
        </p:blipFill>
        <p:spPr>
          <a:xfrm>
            <a:off x="250825" y="3213100"/>
            <a:ext cx="381000" cy="381000"/>
          </a:xfrm>
          <a:noFill/>
        </p:spPr>
      </p:pic>
      <p:pic>
        <p:nvPicPr>
          <p:cNvPr id="59397" name="Picture 6" descr="REDHEART"/>
          <p:cNvPicPr>
            <a:picLocks noGrp="1" noChangeAspect="1" noChangeArrowheads="1" noCrop="1"/>
          </p:cNvPicPr>
          <p:nvPr>
            <p:ph sz="quarter" idx="3"/>
          </p:nvPr>
        </p:nvPicPr>
        <p:blipFill>
          <a:blip r:embed="rId2" cstate="print"/>
          <a:srcRect/>
          <a:stretch>
            <a:fillRect/>
          </a:stretch>
        </p:blipFill>
        <p:spPr>
          <a:xfrm>
            <a:off x="250825" y="4508500"/>
            <a:ext cx="381000" cy="381000"/>
          </a:xfrm>
          <a:noFill/>
        </p:spPr>
      </p:pic>
      <p:pic>
        <p:nvPicPr>
          <p:cNvPr id="59398" name="Picture 8" descr="REDHEART"/>
          <p:cNvPicPr>
            <a:picLocks noChangeAspect="1" noChangeArrowheads="1" noCrop="1"/>
          </p:cNvPicPr>
          <p:nvPr/>
        </p:nvPicPr>
        <p:blipFill>
          <a:blip r:embed="rId2" cstate="print"/>
          <a:srcRect/>
          <a:stretch>
            <a:fillRect/>
          </a:stretch>
        </p:blipFill>
        <p:spPr bwMode="auto">
          <a:xfrm>
            <a:off x="250825" y="1844675"/>
            <a:ext cx="381000" cy="381000"/>
          </a:xfrm>
          <a:prstGeom prst="rect">
            <a:avLst/>
          </a:prstGeom>
          <a:noFill/>
          <a:ln w="9525">
            <a:noFill/>
            <a:miter lim="800000"/>
            <a:headEnd/>
            <a:tailEnd/>
          </a:ln>
        </p:spPr>
      </p:pic>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68313" y="0"/>
            <a:ext cx="8229600" cy="1143000"/>
          </a:xfrm>
        </p:spPr>
        <p:txBody>
          <a:bodyPr/>
          <a:lstStyle/>
          <a:p>
            <a:pPr algn="l" eaLnBrk="1" hangingPunct="1">
              <a:defRPr/>
            </a:pPr>
            <a:r>
              <a:rPr lang="en-US" u="sng"/>
              <a:t>Treatment (cont.):</a:t>
            </a:r>
          </a:p>
        </p:txBody>
      </p:sp>
      <p:sp>
        <p:nvSpPr>
          <p:cNvPr id="137219" name="Rectangle 3"/>
          <p:cNvSpPr>
            <a:spLocks noGrp="1" noChangeArrowheads="1"/>
          </p:cNvSpPr>
          <p:nvPr>
            <p:ph type="body" sz="half" idx="1"/>
          </p:nvPr>
        </p:nvSpPr>
        <p:spPr>
          <a:xfrm>
            <a:off x="684213" y="1125538"/>
            <a:ext cx="7991475" cy="5399087"/>
          </a:xfrm>
        </p:spPr>
        <p:txBody>
          <a:bodyPr/>
          <a:lstStyle/>
          <a:p>
            <a:pPr algn="l" eaLnBrk="1" hangingPunct="1">
              <a:buFont typeface="Wingdings" pitchFamily="2" charset="2"/>
              <a:buNone/>
              <a:defRPr/>
            </a:pPr>
            <a:r>
              <a:rPr lang="en-US" b="1" i="1"/>
              <a:t>Prednisolone 2 mg / kg / day in divided doses may be initiated.</a:t>
            </a:r>
          </a:p>
          <a:p>
            <a:pPr algn="l" eaLnBrk="1" hangingPunct="1">
              <a:buFont typeface="Wingdings" pitchFamily="2" charset="2"/>
              <a:buNone/>
              <a:defRPr/>
            </a:pPr>
            <a:endParaRPr lang="en-US" b="1" i="1"/>
          </a:p>
          <a:p>
            <a:pPr algn="l" eaLnBrk="1" hangingPunct="1">
              <a:buFont typeface="Wingdings" pitchFamily="2" charset="2"/>
              <a:buNone/>
              <a:defRPr/>
            </a:pPr>
            <a:r>
              <a:rPr lang="en-US" b="1" i="1"/>
              <a:t>After 2-3 weeks it should be withdrawn slowly over an additional 3 weeks period.</a:t>
            </a:r>
          </a:p>
          <a:p>
            <a:pPr algn="l" eaLnBrk="1" hangingPunct="1">
              <a:buFont typeface="Wingdings" pitchFamily="2" charset="2"/>
              <a:buNone/>
              <a:defRPr/>
            </a:pPr>
            <a:endParaRPr lang="en-US" b="1" i="1"/>
          </a:p>
          <a:p>
            <a:pPr algn="l" eaLnBrk="1" hangingPunct="1">
              <a:buFont typeface="Wingdings" pitchFamily="2" charset="2"/>
              <a:buNone/>
              <a:defRPr/>
            </a:pPr>
            <a:r>
              <a:rPr lang="en-US" b="1" i="1"/>
              <a:t>Aspirin is better to be given for  one month after discontinuation of steroids to avoid rebounds, which frequently occur after steroid therapy. </a:t>
            </a:r>
          </a:p>
        </p:txBody>
      </p:sp>
      <p:pic>
        <p:nvPicPr>
          <p:cNvPr id="60420" name="Picture 4" descr="REDHEART"/>
          <p:cNvPicPr>
            <a:picLocks noGrp="1" noChangeAspect="1" noChangeArrowheads="1" noCrop="1"/>
          </p:cNvPicPr>
          <p:nvPr>
            <p:ph sz="quarter" idx="2"/>
          </p:nvPr>
        </p:nvPicPr>
        <p:blipFill>
          <a:blip r:embed="rId2" cstate="print"/>
          <a:srcRect/>
          <a:stretch>
            <a:fillRect/>
          </a:stretch>
        </p:blipFill>
        <p:spPr>
          <a:xfrm>
            <a:off x="250825" y="2852738"/>
            <a:ext cx="381000" cy="381000"/>
          </a:xfrm>
          <a:noFill/>
        </p:spPr>
      </p:pic>
      <p:pic>
        <p:nvPicPr>
          <p:cNvPr id="60421" name="Picture 6" descr="REDHEART"/>
          <p:cNvPicPr>
            <a:picLocks noGrp="1" noChangeAspect="1" noChangeArrowheads="1" noCrop="1"/>
          </p:cNvPicPr>
          <p:nvPr>
            <p:ph sz="quarter" idx="3"/>
          </p:nvPr>
        </p:nvPicPr>
        <p:blipFill>
          <a:blip r:embed="rId2" cstate="print"/>
          <a:srcRect/>
          <a:stretch>
            <a:fillRect/>
          </a:stretch>
        </p:blipFill>
        <p:spPr>
          <a:xfrm>
            <a:off x="250825" y="4508500"/>
            <a:ext cx="381000" cy="381000"/>
          </a:xfrm>
          <a:noFill/>
        </p:spPr>
      </p:pic>
      <p:pic>
        <p:nvPicPr>
          <p:cNvPr id="60422" name="Picture 8" descr="REDHEART"/>
          <p:cNvPicPr>
            <a:picLocks noChangeAspect="1" noChangeArrowheads="1" noCrop="1"/>
          </p:cNvPicPr>
          <p:nvPr/>
        </p:nvPicPr>
        <p:blipFill>
          <a:blip r:embed="rId2" cstate="print"/>
          <a:srcRect/>
          <a:stretch>
            <a:fillRect/>
          </a:stretch>
        </p:blipFill>
        <p:spPr bwMode="auto">
          <a:xfrm>
            <a:off x="250825" y="1196975"/>
            <a:ext cx="381000" cy="381000"/>
          </a:xfrm>
          <a:prstGeom prst="rect">
            <a:avLst/>
          </a:prstGeom>
          <a:noFill/>
          <a:ln w="9525">
            <a:noFill/>
            <a:miter lim="800000"/>
            <a:headEnd/>
            <a:tailEnd/>
          </a:ln>
        </p:spPr>
      </p:pic>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0"/>
            <a:ext cx="8229600" cy="1125538"/>
          </a:xfrm>
        </p:spPr>
        <p:txBody>
          <a:bodyPr/>
          <a:lstStyle/>
          <a:p>
            <a:pPr algn="l" eaLnBrk="1" hangingPunct="1">
              <a:defRPr/>
            </a:pPr>
            <a:r>
              <a:rPr lang="en-US" u="sng"/>
              <a:t>Treatment (cont.):</a:t>
            </a:r>
          </a:p>
        </p:txBody>
      </p:sp>
      <p:sp>
        <p:nvSpPr>
          <p:cNvPr id="140291" name="Rectangle 3"/>
          <p:cNvSpPr>
            <a:spLocks noGrp="1" noChangeArrowheads="1"/>
          </p:cNvSpPr>
          <p:nvPr>
            <p:ph type="body" sz="half" idx="1"/>
          </p:nvPr>
        </p:nvSpPr>
        <p:spPr>
          <a:xfrm>
            <a:off x="755650" y="1052513"/>
            <a:ext cx="8002588" cy="5472112"/>
          </a:xfrm>
        </p:spPr>
        <p:txBody>
          <a:bodyPr/>
          <a:lstStyle/>
          <a:p>
            <a:pPr algn="l" eaLnBrk="1" hangingPunct="1">
              <a:buFont typeface="Wingdings" pitchFamily="2" charset="2"/>
              <a:buNone/>
              <a:defRPr/>
            </a:pPr>
            <a:r>
              <a:rPr lang="en-US" b="1" i="1"/>
              <a:t>Patients with significant Sydenham</a:t>
            </a:r>
            <a:r>
              <a:rPr lang="en-US" b="1" i="1">
                <a:latin typeface="Arial"/>
              </a:rPr>
              <a:t>’</a:t>
            </a:r>
            <a:r>
              <a:rPr lang="en-US" b="1" i="1"/>
              <a:t>s chorea need specific treatment.</a:t>
            </a:r>
          </a:p>
          <a:p>
            <a:pPr algn="l" eaLnBrk="1" hangingPunct="1">
              <a:buFont typeface="Wingdings" pitchFamily="2" charset="2"/>
              <a:buNone/>
              <a:defRPr/>
            </a:pPr>
            <a:endParaRPr lang="en-US" b="1" i="1"/>
          </a:p>
          <a:p>
            <a:pPr algn="l" eaLnBrk="1" hangingPunct="1">
              <a:buFont typeface="Wingdings" pitchFamily="2" charset="2"/>
              <a:buNone/>
              <a:defRPr/>
            </a:pPr>
            <a:r>
              <a:rPr lang="en-US" b="1" i="1">
                <a:solidFill>
                  <a:schemeClr val="hlink"/>
                </a:solidFill>
                <a:effectLst>
                  <a:outerShdw blurRad="38100" dist="38100" dir="2700000" algn="tl">
                    <a:srgbClr val="000000"/>
                  </a:outerShdw>
                </a:effectLst>
              </a:rPr>
              <a:t>Diazepam</a:t>
            </a:r>
            <a:r>
              <a:rPr lang="en-US" b="1" i="1"/>
              <a:t> in acute severe cases.</a:t>
            </a:r>
          </a:p>
          <a:p>
            <a:pPr algn="l" eaLnBrk="1" hangingPunct="1">
              <a:buFont typeface="Wingdings" pitchFamily="2" charset="2"/>
              <a:buNone/>
              <a:defRPr/>
            </a:pPr>
            <a:endParaRPr lang="en-US" b="1" i="1"/>
          </a:p>
          <a:p>
            <a:pPr algn="l" eaLnBrk="1" hangingPunct="1">
              <a:buFont typeface="Wingdings" pitchFamily="2" charset="2"/>
              <a:buNone/>
              <a:defRPr/>
            </a:pPr>
            <a:r>
              <a:rPr lang="en-US" b="1" i="1">
                <a:solidFill>
                  <a:schemeClr val="hlink"/>
                </a:solidFill>
                <a:effectLst>
                  <a:outerShdw blurRad="38100" dist="38100" dir="2700000" algn="tl">
                    <a:srgbClr val="000000"/>
                  </a:outerShdw>
                </a:effectLst>
              </a:rPr>
              <a:t>Haloperidol</a:t>
            </a:r>
            <a:r>
              <a:rPr lang="en-US" b="1" i="1"/>
              <a:t> was frequently used.</a:t>
            </a:r>
          </a:p>
          <a:p>
            <a:pPr algn="l" eaLnBrk="1" hangingPunct="1">
              <a:buFont typeface="Wingdings" pitchFamily="2" charset="2"/>
              <a:buNone/>
              <a:defRPr/>
            </a:pPr>
            <a:endParaRPr lang="en-US" b="1" i="1"/>
          </a:p>
          <a:p>
            <a:pPr algn="l" eaLnBrk="1" hangingPunct="1">
              <a:buFont typeface="Wingdings" pitchFamily="2" charset="2"/>
              <a:buNone/>
              <a:defRPr/>
            </a:pPr>
            <a:r>
              <a:rPr lang="en-US" b="1" i="1">
                <a:solidFill>
                  <a:schemeClr val="hlink"/>
                </a:solidFill>
                <a:effectLst>
                  <a:outerShdw blurRad="38100" dist="38100" dir="2700000" algn="tl">
                    <a:srgbClr val="000000"/>
                  </a:outerShdw>
                </a:effectLst>
              </a:rPr>
              <a:t>Sodium valproate</a:t>
            </a:r>
            <a:r>
              <a:rPr lang="en-US" b="1" i="1"/>
              <a:t> was found effective and has less side effects.</a:t>
            </a:r>
          </a:p>
        </p:txBody>
      </p:sp>
      <p:pic>
        <p:nvPicPr>
          <p:cNvPr id="61444" name="Picture 4" descr="REDHEART"/>
          <p:cNvPicPr>
            <a:picLocks noGrp="1" noChangeAspect="1" noChangeArrowheads="1" noCrop="1"/>
          </p:cNvPicPr>
          <p:nvPr>
            <p:ph sz="quarter" idx="2"/>
          </p:nvPr>
        </p:nvPicPr>
        <p:blipFill>
          <a:blip r:embed="rId2" cstate="print"/>
          <a:srcRect/>
          <a:stretch>
            <a:fillRect/>
          </a:stretch>
        </p:blipFill>
        <p:spPr>
          <a:xfrm>
            <a:off x="323850" y="4005263"/>
            <a:ext cx="381000" cy="381000"/>
          </a:xfrm>
          <a:noFill/>
        </p:spPr>
      </p:pic>
      <p:pic>
        <p:nvPicPr>
          <p:cNvPr id="61445" name="Picture 6" descr="REDHEART"/>
          <p:cNvPicPr>
            <a:picLocks noGrp="1" noChangeAspect="1" noChangeArrowheads="1" noCrop="1"/>
          </p:cNvPicPr>
          <p:nvPr>
            <p:ph sz="quarter" idx="3"/>
          </p:nvPr>
        </p:nvPicPr>
        <p:blipFill>
          <a:blip r:embed="rId2" cstate="print"/>
          <a:srcRect/>
          <a:stretch>
            <a:fillRect/>
          </a:stretch>
        </p:blipFill>
        <p:spPr>
          <a:xfrm>
            <a:off x="323850" y="5157788"/>
            <a:ext cx="381000" cy="381000"/>
          </a:xfrm>
          <a:noFill/>
        </p:spPr>
      </p:pic>
      <p:pic>
        <p:nvPicPr>
          <p:cNvPr id="61446" name="Picture 8" descr="REDHEART"/>
          <p:cNvPicPr>
            <a:picLocks noChangeAspect="1" noChangeArrowheads="1" noCrop="1"/>
          </p:cNvPicPr>
          <p:nvPr/>
        </p:nvPicPr>
        <p:blipFill>
          <a:blip r:embed="rId2" cstate="print"/>
          <a:srcRect/>
          <a:stretch>
            <a:fillRect/>
          </a:stretch>
        </p:blipFill>
        <p:spPr bwMode="auto">
          <a:xfrm>
            <a:off x="323850" y="2852738"/>
            <a:ext cx="381000" cy="381000"/>
          </a:xfrm>
          <a:prstGeom prst="rect">
            <a:avLst/>
          </a:prstGeom>
          <a:noFill/>
          <a:ln w="9525">
            <a:noFill/>
            <a:miter lim="800000"/>
            <a:headEnd/>
            <a:tailEnd/>
          </a:ln>
        </p:spPr>
      </p:pic>
    </p:spTree>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57200" y="0"/>
            <a:ext cx="8229600" cy="1196975"/>
          </a:xfrm>
        </p:spPr>
        <p:txBody>
          <a:bodyPr/>
          <a:lstStyle/>
          <a:p>
            <a:pPr algn="l" eaLnBrk="1" hangingPunct="1">
              <a:defRPr/>
            </a:pPr>
            <a:r>
              <a:rPr lang="en-US" u="sng"/>
              <a:t>ARF Prophylaxis:</a:t>
            </a:r>
          </a:p>
        </p:txBody>
      </p:sp>
      <p:sp>
        <p:nvSpPr>
          <p:cNvPr id="141315" name="Rectangle 3"/>
          <p:cNvSpPr>
            <a:spLocks noGrp="1" noChangeArrowheads="1"/>
          </p:cNvSpPr>
          <p:nvPr>
            <p:ph type="body" idx="1"/>
          </p:nvPr>
        </p:nvSpPr>
        <p:spPr>
          <a:xfrm>
            <a:off x="468313" y="1773238"/>
            <a:ext cx="8075612" cy="4286250"/>
          </a:xfrm>
        </p:spPr>
        <p:txBody>
          <a:bodyPr/>
          <a:lstStyle/>
          <a:p>
            <a:pPr marL="609600" indent="-609600" algn="l" eaLnBrk="1" hangingPunct="1">
              <a:buFont typeface="Wingdings" pitchFamily="2" charset="2"/>
              <a:buNone/>
              <a:defRPr/>
            </a:pPr>
            <a:r>
              <a:rPr lang="en-US" sz="4400" b="1" i="1" u="sng">
                <a:solidFill>
                  <a:schemeClr val="hlink"/>
                </a:solidFill>
                <a:effectLst>
                  <a:outerShdw blurRad="38100" dist="38100" dir="2700000" algn="tl">
                    <a:srgbClr val="000000"/>
                  </a:outerShdw>
                </a:effectLst>
              </a:rPr>
              <a:t>1. Primary prophylaxis of ARF:</a:t>
            </a:r>
          </a:p>
          <a:p>
            <a:pPr marL="609600" indent="-609600" algn="l" eaLnBrk="1" hangingPunct="1">
              <a:buFont typeface="Wingdings" pitchFamily="2" charset="2"/>
              <a:buNone/>
              <a:defRPr/>
            </a:pPr>
            <a:r>
              <a:rPr lang="en-US" sz="4400" b="1" i="1"/>
              <a:t>It consists of accurate diagnosis </a:t>
            </a:r>
          </a:p>
          <a:p>
            <a:pPr marL="609600" indent="-609600" algn="l" eaLnBrk="1" hangingPunct="1">
              <a:buFont typeface="Wingdings" pitchFamily="2" charset="2"/>
              <a:buNone/>
              <a:defRPr/>
            </a:pPr>
            <a:r>
              <a:rPr lang="en-US" sz="4400" b="1" i="1"/>
              <a:t>and appropriate treatment of </a:t>
            </a:r>
          </a:p>
          <a:p>
            <a:pPr marL="609600" indent="-609600" algn="l" eaLnBrk="1" hangingPunct="1">
              <a:buFont typeface="Wingdings" pitchFamily="2" charset="2"/>
              <a:buNone/>
              <a:defRPr/>
            </a:pPr>
            <a:r>
              <a:rPr lang="en-US" sz="4400" b="1" i="1"/>
              <a:t>streptococcal throat infections.</a:t>
            </a:r>
          </a:p>
        </p:txBody>
      </p: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7200" y="0"/>
            <a:ext cx="8229600" cy="1125538"/>
          </a:xfrm>
        </p:spPr>
        <p:txBody>
          <a:bodyPr/>
          <a:lstStyle/>
          <a:p>
            <a:pPr algn="l" eaLnBrk="1" hangingPunct="1">
              <a:defRPr/>
            </a:pPr>
            <a:r>
              <a:rPr lang="en-US" u="sng"/>
              <a:t>ARF Prophylaxis:</a:t>
            </a:r>
          </a:p>
        </p:txBody>
      </p:sp>
      <p:sp>
        <p:nvSpPr>
          <p:cNvPr id="142339" name="Rectangle 3"/>
          <p:cNvSpPr>
            <a:spLocks noGrp="1" noChangeArrowheads="1"/>
          </p:cNvSpPr>
          <p:nvPr>
            <p:ph type="body" sz="half" idx="1"/>
          </p:nvPr>
        </p:nvSpPr>
        <p:spPr>
          <a:xfrm>
            <a:off x="611188" y="981075"/>
            <a:ext cx="8075612" cy="5876925"/>
          </a:xfrm>
        </p:spPr>
        <p:txBody>
          <a:bodyPr/>
          <a:lstStyle/>
          <a:p>
            <a:pPr algn="l" eaLnBrk="1" hangingPunct="1">
              <a:buFont typeface="Wingdings" pitchFamily="2" charset="2"/>
              <a:buNone/>
              <a:defRPr/>
            </a:pPr>
            <a:r>
              <a:rPr lang="en-US" b="1" i="1" u="sng" dirty="0">
                <a:solidFill>
                  <a:schemeClr val="hlink"/>
                </a:solidFill>
                <a:effectLst>
                  <a:outerShdw blurRad="38100" dist="38100" dir="2700000" algn="tl">
                    <a:srgbClr val="000000"/>
                  </a:outerShdw>
                </a:effectLst>
              </a:rPr>
              <a:t>2. Secondary prophylaxis:</a:t>
            </a:r>
            <a:endParaRPr lang="en-US" b="1" i="1" dirty="0">
              <a:solidFill>
                <a:schemeClr val="hlink"/>
              </a:solidFill>
              <a:effectLst>
                <a:outerShdw blurRad="38100" dist="38100" dir="2700000" algn="tl">
                  <a:srgbClr val="000000"/>
                </a:outerShdw>
              </a:effectLst>
            </a:endParaRPr>
          </a:p>
          <a:p>
            <a:pPr algn="l" eaLnBrk="1" hangingPunct="1">
              <a:buFont typeface="Wingdings" pitchFamily="2" charset="2"/>
              <a:buNone/>
              <a:defRPr/>
            </a:pPr>
            <a:r>
              <a:rPr lang="en-US" b="1" i="1" dirty="0"/>
              <a:t>It aims at</a:t>
            </a:r>
            <a:r>
              <a:rPr lang="en-US" b="1" i="1" dirty="0">
                <a:solidFill>
                  <a:schemeClr val="hlink"/>
                </a:solidFill>
                <a:effectLst>
                  <a:outerShdw blurRad="38100" dist="38100" dir="2700000" algn="tl">
                    <a:srgbClr val="000000"/>
                  </a:outerShdw>
                </a:effectLst>
              </a:rPr>
              <a:t> </a:t>
            </a:r>
            <a:r>
              <a:rPr lang="en-US" b="1" i="1" dirty="0"/>
              <a:t>preventing the recurrence</a:t>
            </a:r>
            <a:r>
              <a:rPr lang="en-US" b="1" i="1" dirty="0">
                <a:solidFill>
                  <a:schemeClr val="hlink"/>
                </a:solidFill>
                <a:effectLst>
                  <a:outerShdw blurRad="38100" dist="38100" dir="2700000" algn="tl">
                    <a:srgbClr val="000000"/>
                  </a:outerShdw>
                </a:effectLst>
              </a:rPr>
              <a:t> </a:t>
            </a:r>
            <a:r>
              <a:rPr lang="en-US" b="1" i="1" dirty="0"/>
              <a:t>of ARF in patients who have already suffered a rheumatic attack.</a:t>
            </a:r>
          </a:p>
          <a:p>
            <a:pPr algn="l" eaLnBrk="1" hangingPunct="1">
              <a:buFont typeface="Wingdings" pitchFamily="2" charset="2"/>
              <a:buNone/>
              <a:defRPr/>
            </a:pPr>
            <a:r>
              <a:rPr lang="en-US" b="1" i="1" u="sng" dirty="0" err="1"/>
              <a:t>Benzathine</a:t>
            </a:r>
            <a:r>
              <a:rPr lang="en-US" b="1" i="1" u="sng" dirty="0"/>
              <a:t> penicillin</a:t>
            </a:r>
            <a:r>
              <a:rPr lang="en-US" b="1" i="1" dirty="0"/>
              <a:t> intramuscular injections every 3-4 weeks is  recommended.</a:t>
            </a:r>
          </a:p>
          <a:p>
            <a:pPr algn="l" eaLnBrk="1" hangingPunct="1">
              <a:buFont typeface="Wingdings" pitchFamily="2" charset="2"/>
              <a:buNone/>
              <a:defRPr/>
            </a:pPr>
            <a:r>
              <a:rPr lang="en-US" b="1" i="1" dirty="0"/>
              <a:t>The dose is 600,000 units in patients weighing less than 27 kg. and 1,200,000 units in patients weighing</a:t>
            </a:r>
            <a:r>
              <a:rPr lang="en-US" sz="3600" b="1" i="1" dirty="0"/>
              <a:t> </a:t>
            </a:r>
            <a:r>
              <a:rPr lang="en-US" b="1" i="1" dirty="0"/>
              <a:t>more than 27 kg.</a:t>
            </a:r>
            <a:r>
              <a:rPr lang="en-US" sz="2800" b="1" i="1" dirty="0"/>
              <a:t> </a:t>
            </a:r>
            <a:endParaRPr lang="en-US" sz="2800" b="1" i="1" u="sng" dirty="0"/>
          </a:p>
        </p:txBody>
      </p:sp>
      <p:pic>
        <p:nvPicPr>
          <p:cNvPr id="63492" name="Picture 4" descr="REDHEART"/>
          <p:cNvPicPr>
            <a:picLocks noGrp="1" noChangeAspect="1" noChangeArrowheads="1" noCrop="1"/>
          </p:cNvPicPr>
          <p:nvPr>
            <p:ph sz="quarter" idx="2"/>
          </p:nvPr>
        </p:nvPicPr>
        <p:blipFill>
          <a:blip r:embed="rId2" cstate="print"/>
          <a:srcRect/>
          <a:stretch>
            <a:fillRect/>
          </a:stretch>
        </p:blipFill>
        <p:spPr>
          <a:xfrm>
            <a:off x="250825" y="1628775"/>
            <a:ext cx="381000" cy="381000"/>
          </a:xfrm>
          <a:noFill/>
        </p:spPr>
      </p:pic>
      <p:pic>
        <p:nvPicPr>
          <p:cNvPr id="63493" name="Picture 6" descr="REDHEART"/>
          <p:cNvPicPr>
            <a:picLocks noGrp="1" noChangeAspect="1" noChangeArrowheads="1" noCrop="1"/>
          </p:cNvPicPr>
          <p:nvPr>
            <p:ph sz="quarter" idx="3"/>
          </p:nvPr>
        </p:nvPicPr>
        <p:blipFill>
          <a:blip r:embed="rId2" cstate="print"/>
          <a:srcRect/>
          <a:stretch>
            <a:fillRect/>
          </a:stretch>
        </p:blipFill>
        <p:spPr>
          <a:xfrm>
            <a:off x="250825" y="3213100"/>
            <a:ext cx="381000" cy="381000"/>
          </a:xfrm>
          <a:noFill/>
        </p:spPr>
      </p:pic>
      <p:pic>
        <p:nvPicPr>
          <p:cNvPr id="63494" name="Picture 8" descr="REDHEART"/>
          <p:cNvPicPr>
            <a:picLocks noChangeAspect="1" noChangeArrowheads="1" noCrop="1"/>
          </p:cNvPicPr>
          <p:nvPr/>
        </p:nvPicPr>
        <p:blipFill>
          <a:blip r:embed="rId2" cstate="print"/>
          <a:srcRect/>
          <a:stretch>
            <a:fillRect/>
          </a:stretch>
        </p:blipFill>
        <p:spPr bwMode="auto">
          <a:xfrm>
            <a:off x="264074" y="4293096"/>
            <a:ext cx="381000" cy="381000"/>
          </a:xfrm>
          <a:prstGeom prst="rect">
            <a:avLst/>
          </a:prstGeom>
          <a:noFill/>
          <a:ln w="9525">
            <a:noFill/>
            <a:miter lim="800000"/>
            <a:headEnd/>
            <a:tailEnd/>
          </a:ln>
        </p:spPr>
      </p:pic>
    </p:spTree>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57200" y="0"/>
            <a:ext cx="8229600" cy="981075"/>
          </a:xfrm>
        </p:spPr>
        <p:txBody>
          <a:bodyPr/>
          <a:lstStyle/>
          <a:p>
            <a:pPr algn="l" eaLnBrk="1" hangingPunct="1">
              <a:defRPr/>
            </a:pPr>
            <a:r>
              <a:rPr lang="en-US" u="sng"/>
              <a:t>ARF Prophylaxis:</a:t>
            </a:r>
          </a:p>
        </p:txBody>
      </p:sp>
      <p:sp>
        <p:nvSpPr>
          <p:cNvPr id="143363" name="Rectangle 3"/>
          <p:cNvSpPr>
            <a:spLocks noGrp="1" noChangeArrowheads="1"/>
          </p:cNvSpPr>
          <p:nvPr>
            <p:ph type="body" sz="half" idx="1"/>
          </p:nvPr>
        </p:nvSpPr>
        <p:spPr>
          <a:xfrm>
            <a:off x="755650" y="1052513"/>
            <a:ext cx="8064500" cy="5805487"/>
          </a:xfrm>
        </p:spPr>
        <p:txBody>
          <a:bodyPr/>
          <a:lstStyle/>
          <a:p>
            <a:pPr algn="l" eaLnBrk="1" hangingPunct="1">
              <a:lnSpc>
                <a:spcPct val="90000"/>
              </a:lnSpc>
              <a:buFont typeface="Wingdings" pitchFamily="2" charset="2"/>
              <a:buNone/>
              <a:defRPr/>
            </a:pPr>
            <a:r>
              <a:rPr lang="en-US" b="1" i="1"/>
              <a:t>This secondary prophylaxis should be maintained </a:t>
            </a:r>
            <a:r>
              <a:rPr lang="en-US" b="1" i="1">
                <a:solidFill>
                  <a:schemeClr val="hlink"/>
                </a:solidFill>
                <a:effectLst>
                  <a:outerShdw blurRad="38100" dist="38100" dir="2700000" algn="tl">
                    <a:srgbClr val="000000"/>
                  </a:outerShdw>
                </a:effectLst>
              </a:rPr>
              <a:t>indefinitely</a:t>
            </a:r>
            <a:r>
              <a:rPr lang="en-US" b="1" i="1"/>
              <a:t> for those with rheumatic heart disease.</a:t>
            </a:r>
          </a:p>
          <a:p>
            <a:pPr algn="l" eaLnBrk="1" hangingPunct="1">
              <a:lnSpc>
                <a:spcPct val="90000"/>
              </a:lnSpc>
              <a:buFont typeface="Wingdings" pitchFamily="2" charset="2"/>
              <a:buNone/>
              <a:defRPr/>
            </a:pPr>
            <a:endParaRPr lang="en-US" b="1" i="1"/>
          </a:p>
          <a:p>
            <a:pPr algn="l" eaLnBrk="1" hangingPunct="1">
              <a:lnSpc>
                <a:spcPct val="90000"/>
              </a:lnSpc>
              <a:buFont typeface="Wingdings" pitchFamily="2" charset="2"/>
              <a:buNone/>
              <a:defRPr/>
            </a:pPr>
            <a:r>
              <a:rPr lang="en-US" b="1" i="1"/>
              <a:t>Other rheumatic subjects should be protected until they reach age 21 and 5 years have elapsed since the last rheumatic attack, whichever is longer.</a:t>
            </a:r>
          </a:p>
          <a:p>
            <a:pPr algn="l" eaLnBrk="1" hangingPunct="1">
              <a:lnSpc>
                <a:spcPct val="90000"/>
              </a:lnSpc>
              <a:buFont typeface="Wingdings" pitchFamily="2" charset="2"/>
              <a:buNone/>
              <a:defRPr/>
            </a:pPr>
            <a:endParaRPr lang="en-US" b="1" i="1"/>
          </a:p>
          <a:p>
            <a:pPr algn="l" eaLnBrk="1" hangingPunct="1">
              <a:lnSpc>
                <a:spcPct val="90000"/>
              </a:lnSpc>
              <a:buFont typeface="Wingdings" pitchFamily="2" charset="2"/>
              <a:buNone/>
              <a:defRPr/>
            </a:pPr>
            <a:r>
              <a:rPr lang="en-US" b="1" i="1"/>
              <a:t>A skin sensitivity test </a:t>
            </a:r>
            <a:r>
              <a:rPr lang="en-US" b="1" i="1" u="sng">
                <a:solidFill>
                  <a:schemeClr val="hlink"/>
                </a:solidFill>
                <a:effectLst>
                  <a:outerShdw blurRad="38100" dist="38100" dir="2700000" algn="tl">
                    <a:srgbClr val="000000"/>
                  </a:outerShdw>
                </a:effectLst>
              </a:rPr>
              <a:t>should</a:t>
            </a:r>
            <a:r>
              <a:rPr lang="en-US" b="1" i="1"/>
              <a:t> be done before each injection.</a:t>
            </a:r>
            <a:r>
              <a:rPr lang="en-US" sz="2800" b="1" i="1"/>
              <a:t> </a:t>
            </a:r>
          </a:p>
        </p:txBody>
      </p:sp>
      <p:pic>
        <p:nvPicPr>
          <p:cNvPr id="64516" name="Picture 4" descr="REDHEART"/>
          <p:cNvPicPr>
            <a:picLocks noGrp="1" noChangeAspect="1" noChangeArrowheads="1" noCrop="1"/>
          </p:cNvPicPr>
          <p:nvPr>
            <p:ph sz="quarter" idx="2"/>
          </p:nvPr>
        </p:nvPicPr>
        <p:blipFill>
          <a:blip r:embed="rId2" cstate="print"/>
          <a:srcRect/>
          <a:stretch>
            <a:fillRect/>
          </a:stretch>
        </p:blipFill>
        <p:spPr>
          <a:xfrm>
            <a:off x="323850" y="3068638"/>
            <a:ext cx="381000" cy="381000"/>
          </a:xfrm>
          <a:noFill/>
        </p:spPr>
      </p:pic>
      <p:pic>
        <p:nvPicPr>
          <p:cNvPr id="64517" name="Picture 6" descr="REDHEART"/>
          <p:cNvPicPr>
            <a:picLocks noGrp="1" noChangeAspect="1" noChangeArrowheads="1" noCrop="1"/>
          </p:cNvPicPr>
          <p:nvPr>
            <p:ph sz="quarter" idx="3"/>
          </p:nvPr>
        </p:nvPicPr>
        <p:blipFill>
          <a:blip r:embed="rId2" cstate="print"/>
          <a:srcRect/>
          <a:stretch>
            <a:fillRect/>
          </a:stretch>
        </p:blipFill>
        <p:spPr>
          <a:xfrm>
            <a:off x="323850" y="5373688"/>
            <a:ext cx="381000" cy="381000"/>
          </a:xfrm>
          <a:noFill/>
        </p:spPr>
      </p:pic>
      <p:pic>
        <p:nvPicPr>
          <p:cNvPr id="64518" name="Picture 8" descr="REDHEART"/>
          <p:cNvPicPr>
            <a:picLocks noChangeAspect="1" noChangeArrowheads="1" noCrop="1"/>
          </p:cNvPicPr>
          <p:nvPr/>
        </p:nvPicPr>
        <p:blipFill>
          <a:blip r:embed="rId2" cstate="print"/>
          <a:srcRect/>
          <a:stretch>
            <a:fillRect/>
          </a:stretch>
        </p:blipFill>
        <p:spPr bwMode="auto">
          <a:xfrm>
            <a:off x="323850" y="1125538"/>
            <a:ext cx="381000" cy="381000"/>
          </a:xfrm>
          <a:prstGeom prst="rect">
            <a:avLst/>
          </a:prstGeom>
          <a:noFill/>
          <a:ln w="9525">
            <a:noFill/>
            <a:miter lim="800000"/>
            <a:headEnd/>
            <a:tailEnd/>
          </a:ln>
        </p:spPr>
      </p:pic>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395288" y="0"/>
            <a:ext cx="8229600" cy="1143000"/>
          </a:xfrm>
        </p:spPr>
        <p:txBody>
          <a:bodyPr/>
          <a:lstStyle/>
          <a:p>
            <a:pPr algn="l" eaLnBrk="1" hangingPunct="1">
              <a:defRPr/>
            </a:pPr>
            <a:r>
              <a:rPr lang="en-US" u="sng"/>
              <a:t>ARF Prophylaxis:</a:t>
            </a:r>
          </a:p>
        </p:txBody>
      </p:sp>
      <p:sp>
        <p:nvSpPr>
          <p:cNvPr id="148483" name="Rectangle 3"/>
          <p:cNvSpPr>
            <a:spLocks noGrp="1" noChangeArrowheads="1"/>
          </p:cNvSpPr>
          <p:nvPr>
            <p:ph type="body" sz="half" idx="1"/>
          </p:nvPr>
        </p:nvSpPr>
        <p:spPr>
          <a:xfrm>
            <a:off x="611188" y="1052513"/>
            <a:ext cx="8218487" cy="5545137"/>
          </a:xfrm>
        </p:spPr>
        <p:txBody>
          <a:bodyPr/>
          <a:lstStyle/>
          <a:p>
            <a:pPr algn="l" eaLnBrk="1" hangingPunct="1">
              <a:buFont typeface="Wingdings" pitchFamily="2" charset="2"/>
              <a:buNone/>
              <a:defRPr/>
            </a:pPr>
            <a:r>
              <a:rPr lang="en-US" b="1" i="1" u="sng">
                <a:solidFill>
                  <a:schemeClr val="hlink"/>
                </a:solidFill>
                <a:effectLst>
                  <a:outerShdw blurRad="38100" dist="38100" dir="2700000" algn="tl">
                    <a:srgbClr val="000000"/>
                  </a:outerShdw>
                </a:effectLst>
              </a:rPr>
              <a:t>3. Tertiary prophylaxis:</a:t>
            </a:r>
          </a:p>
          <a:p>
            <a:pPr algn="l" eaLnBrk="1" hangingPunct="1">
              <a:buFont typeface="Wingdings" pitchFamily="2" charset="2"/>
              <a:buNone/>
              <a:defRPr/>
            </a:pPr>
            <a:r>
              <a:rPr lang="en-US" b="1" i="1"/>
              <a:t>It means </a:t>
            </a:r>
            <a:r>
              <a:rPr lang="en-US" b="1" i="1" u="sng"/>
              <a:t>bacterial endocarditis prophylaxis</a:t>
            </a:r>
            <a:r>
              <a:rPr lang="en-US" b="1" i="1"/>
              <a:t> for patients with rheumatic heart disease whenever they undergo dental or surgical procedures likely to evoke bacteremia.</a:t>
            </a:r>
          </a:p>
          <a:p>
            <a:pPr algn="l" eaLnBrk="1" hangingPunct="1">
              <a:buFont typeface="Wingdings" pitchFamily="2" charset="2"/>
              <a:buNone/>
              <a:defRPr/>
            </a:pPr>
            <a:r>
              <a:rPr lang="en-US" b="1" i="1"/>
              <a:t>This is not necessary in rheumatic patients free of residual heart disease.</a:t>
            </a:r>
          </a:p>
          <a:p>
            <a:pPr algn="l" eaLnBrk="1" hangingPunct="1">
              <a:buFont typeface="Wingdings" pitchFamily="2" charset="2"/>
              <a:buNone/>
              <a:defRPr/>
            </a:pPr>
            <a:r>
              <a:rPr lang="en-US" b="1" i="1"/>
              <a:t>Receiving rheumatic fever prophylaxis does not exempt the patient from endocarditis prophylaxis. </a:t>
            </a:r>
          </a:p>
        </p:txBody>
      </p:sp>
      <p:pic>
        <p:nvPicPr>
          <p:cNvPr id="65540" name="Picture 5" descr="REDHEART"/>
          <p:cNvPicPr>
            <a:picLocks noGrp="1" noChangeAspect="1" noChangeArrowheads="1" noCrop="1"/>
          </p:cNvPicPr>
          <p:nvPr>
            <p:ph sz="quarter" idx="2"/>
          </p:nvPr>
        </p:nvPicPr>
        <p:blipFill>
          <a:blip r:embed="rId2" cstate="print"/>
          <a:srcRect/>
          <a:stretch>
            <a:fillRect/>
          </a:stretch>
        </p:blipFill>
        <p:spPr>
          <a:xfrm>
            <a:off x="250825" y="1700213"/>
            <a:ext cx="381000" cy="381000"/>
          </a:xfrm>
          <a:noFill/>
        </p:spPr>
      </p:pic>
      <p:pic>
        <p:nvPicPr>
          <p:cNvPr id="65541" name="Picture 8" descr="REDHEART"/>
          <p:cNvPicPr>
            <a:picLocks noGrp="1" noChangeAspect="1" noChangeArrowheads="1" noCrop="1"/>
          </p:cNvPicPr>
          <p:nvPr>
            <p:ph sz="quarter" idx="3"/>
          </p:nvPr>
        </p:nvPicPr>
        <p:blipFill>
          <a:blip r:embed="rId2" cstate="print"/>
          <a:srcRect/>
          <a:stretch>
            <a:fillRect/>
          </a:stretch>
        </p:blipFill>
        <p:spPr>
          <a:xfrm>
            <a:off x="250825" y="4868863"/>
            <a:ext cx="381000" cy="381000"/>
          </a:xfrm>
          <a:noFill/>
        </p:spPr>
      </p:pic>
      <p:pic>
        <p:nvPicPr>
          <p:cNvPr id="65542" name="Picture 11" descr="REDHEART"/>
          <p:cNvPicPr>
            <a:picLocks noChangeAspect="1" noChangeArrowheads="1" noCrop="1"/>
          </p:cNvPicPr>
          <p:nvPr/>
        </p:nvPicPr>
        <p:blipFill>
          <a:blip r:embed="rId2" cstate="print"/>
          <a:srcRect/>
          <a:stretch>
            <a:fillRect/>
          </a:stretch>
        </p:blipFill>
        <p:spPr bwMode="auto">
          <a:xfrm>
            <a:off x="250825" y="3789363"/>
            <a:ext cx="381000" cy="381000"/>
          </a:xfrm>
          <a:prstGeom prst="rect">
            <a:avLst/>
          </a:prstGeom>
          <a:noFill/>
          <a:ln w="9525">
            <a:noFill/>
            <a:miter lim="800000"/>
            <a:headEnd/>
            <a:tailEnd/>
          </a:ln>
        </p:spPr>
      </p:pic>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2" name="Rectangle 18"/>
          <p:cNvSpPr>
            <a:spLocks noGrp="1" noChangeArrowheads="1"/>
          </p:cNvSpPr>
          <p:nvPr>
            <p:ph type="ctrTitle"/>
          </p:nvPr>
        </p:nvSpPr>
        <p:spPr>
          <a:xfrm>
            <a:off x="685800" y="0"/>
            <a:ext cx="7772400" cy="1052513"/>
          </a:xfrm>
        </p:spPr>
        <p:txBody>
          <a:bodyPr/>
          <a:lstStyle/>
          <a:p>
            <a:pPr algn="l" eaLnBrk="1" hangingPunct="1">
              <a:defRPr/>
            </a:pPr>
            <a:r>
              <a:rPr lang="en-US" u="sng"/>
              <a:t>Definition (cont.):</a:t>
            </a:r>
          </a:p>
        </p:txBody>
      </p:sp>
      <p:sp>
        <p:nvSpPr>
          <p:cNvPr id="16403" name="Rectangle 19"/>
          <p:cNvSpPr>
            <a:spLocks noGrp="1" noChangeArrowheads="1"/>
          </p:cNvSpPr>
          <p:nvPr>
            <p:ph type="subTitle" idx="1"/>
          </p:nvPr>
        </p:nvSpPr>
        <p:spPr>
          <a:xfrm>
            <a:off x="755650" y="1268413"/>
            <a:ext cx="7848600" cy="5184775"/>
          </a:xfrm>
        </p:spPr>
        <p:txBody>
          <a:bodyPr/>
          <a:lstStyle/>
          <a:p>
            <a:pPr algn="l" eaLnBrk="1" hangingPunct="1">
              <a:defRPr/>
            </a:pPr>
            <a:r>
              <a:rPr lang="en-US" sz="4400" b="1" i="1"/>
              <a:t>In its classic form ARF is acute, </a:t>
            </a:r>
          </a:p>
          <a:p>
            <a:pPr algn="l" eaLnBrk="1" hangingPunct="1">
              <a:defRPr/>
            </a:pPr>
            <a:r>
              <a:rPr lang="en-US" sz="4400" b="1" i="1"/>
              <a:t>febrile, and largely self-limited disorder.</a:t>
            </a:r>
          </a:p>
          <a:p>
            <a:pPr algn="l" eaLnBrk="1" hangingPunct="1">
              <a:defRPr/>
            </a:pPr>
            <a:r>
              <a:rPr lang="en-US" sz="4400" b="1" i="1"/>
              <a:t>It involves joints, heart, brain, and skin in varying combinations.</a:t>
            </a:r>
          </a:p>
        </p:txBody>
      </p:sp>
      <p:pic>
        <p:nvPicPr>
          <p:cNvPr id="11268" name="Picture 20" descr="REDHEART"/>
          <p:cNvPicPr>
            <a:picLocks noChangeAspect="1" noChangeArrowheads="1" noCrop="1"/>
          </p:cNvPicPr>
          <p:nvPr/>
        </p:nvPicPr>
        <p:blipFill>
          <a:blip r:embed="rId2" cstate="print"/>
          <a:srcRect/>
          <a:stretch>
            <a:fillRect/>
          </a:stretch>
        </p:blipFill>
        <p:spPr bwMode="auto">
          <a:xfrm>
            <a:off x="468313" y="1484313"/>
            <a:ext cx="381000" cy="381000"/>
          </a:xfrm>
          <a:prstGeom prst="rect">
            <a:avLst/>
          </a:prstGeom>
          <a:noFill/>
          <a:ln w="9525">
            <a:noFill/>
            <a:miter lim="800000"/>
            <a:headEnd/>
            <a:tailEnd/>
          </a:ln>
        </p:spPr>
      </p:pic>
      <p:pic>
        <p:nvPicPr>
          <p:cNvPr id="11269" name="Picture 21" descr="REDHEART"/>
          <p:cNvPicPr>
            <a:picLocks noChangeAspect="1" noChangeArrowheads="1" noCrop="1"/>
          </p:cNvPicPr>
          <p:nvPr/>
        </p:nvPicPr>
        <p:blipFill>
          <a:blip r:embed="rId2" cstate="print"/>
          <a:srcRect/>
          <a:stretch>
            <a:fillRect/>
          </a:stretch>
        </p:blipFill>
        <p:spPr bwMode="auto">
          <a:xfrm>
            <a:off x="468313" y="3789363"/>
            <a:ext cx="381000" cy="381000"/>
          </a:xfrm>
          <a:prstGeom prst="rect">
            <a:avLst/>
          </a:prstGeom>
          <a:noFill/>
          <a:ln w="9525">
            <a:noFill/>
            <a:miter lim="800000"/>
            <a:headEnd/>
            <a:tailEnd/>
          </a:ln>
        </p:spPr>
      </p:pic>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5" descr="Red fish's life by Alёna Romanenko."/>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457200" y="838200"/>
            <a:ext cx="8229600" cy="1143000"/>
          </a:xfrm>
        </p:spPr>
        <p:txBody>
          <a:bodyPr/>
          <a:lstStyle/>
          <a:p>
            <a:pPr eaLnBrk="1" hangingPunct="1">
              <a:defRPr/>
            </a:pPr>
            <a:r>
              <a:rPr lang="en-US" dirty="0">
                <a:solidFill>
                  <a:srgbClr val="FF0000"/>
                </a:solidFill>
              </a:rPr>
              <a:t>KAWASAKI  DISEASE</a:t>
            </a:r>
          </a:p>
        </p:txBody>
      </p:sp>
      <p:graphicFrame>
        <p:nvGraphicFramePr>
          <p:cNvPr id="1026" name="Object 3"/>
          <p:cNvGraphicFramePr>
            <a:graphicFrameLocks noGrp="1" noChangeAspect="1"/>
          </p:cNvGraphicFramePr>
          <p:nvPr>
            <p:ph idx="1"/>
          </p:nvPr>
        </p:nvGraphicFramePr>
        <p:xfrm>
          <a:off x="2209800" y="2133600"/>
          <a:ext cx="3898900" cy="3792538"/>
        </p:xfrm>
        <a:graphic>
          <a:graphicData uri="http://schemas.openxmlformats.org/presentationml/2006/ole">
            <mc:AlternateContent xmlns:mc="http://schemas.openxmlformats.org/markup-compatibility/2006">
              <mc:Choice xmlns:v="urn:schemas-microsoft-com:vml" Requires="v">
                <p:oleObj spid="_x0000_s1030" name="Image" r:id="rId3" imgW="941714" imgH="914402" progId="">
                  <p:embed/>
                </p:oleObj>
              </mc:Choice>
              <mc:Fallback>
                <p:oleObj name="Image" r:id="rId3" imgW="941714" imgH="914402"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133600"/>
                        <a:ext cx="3898900" cy="3792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defRPr/>
            </a:pPr>
            <a:r>
              <a:rPr lang="en-US"/>
              <a:t>KAWASAKI DISEASE</a:t>
            </a:r>
          </a:p>
        </p:txBody>
      </p:sp>
      <p:sp>
        <p:nvSpPr>
          <p:cNvPr id="205827" name="Rectangle 3"/>
          <p:cNvSpPr>
            <a:spLocks noGrp="1" noChangeArrowheads="1"/>
          </p:cNvSpPr>
          <p:nvPr>
            <p:ph type="body" idx="1"/>
          </p:nvPr>
        </p:nvSpPr>
        <p:spPr/>
        <p:txBody>
          <a:bodyPr/>
          <a:lstStyle/>
          <a:p>
            <a:pPr algn="l" rtl="0" eaLnBrk="1" hangingPunct="1">
              <a:defRPr/>
            </a:pPr>
            <a:r>
              <a:rPr lang="en-US"/>
              <a:t>First described in Japan in l967 by Dr. Tomisaku Kawasaki</a:t>
            </a:r>
          </a:p>
          <a:p>
            <a:pPr algn="l" rtl="0" eaLnBrk="1" hangingPunct="1">
              <a:defRPr/>
            </a:pPr>
            <a:r>
              <a:rPr lang="en-US"/>
              <a:t>Acute and self-limited vasculitis</a:t>
            </a:r>
          </a:p>
          <a:p>
            <a:pPr algn="l" rtl="0" eaLnBrk="1" hangingPunct="1">
              <a:defRPr/>
            </a:pPr>
            <a:r>
              <a:rPr lang="en-US"/>
              <a:t>Infantile  polyarteritis nodosa</a:t>
            </a:r>
          </a:p>
          <a:p>
            <a:pPr algn="l" rtl="0" eaLnBrk="1" hangingPunct="1">
              <a:defRPr/>
            </a:pPr>
            <a:r>
              <a:rPr lang="en-US"/>
              <a:t>Mucocutaneous lymph node syndrome</a:t>
            </a:r>
          </a:p>
          <a:p>
            <a:pPr algn="l" rtl="0" eaLnBrk="1" hangingPunct="1">
              <a:defRPr/>
            </a:pPr>
            <a:r>
              <a:rPr lang="en-US"/>
              <a:t>Surpassed acute rheumatic fever as the leading cause of acquired heart disease in children in the US</a:t>
            </a:r>
          </a:p>
          <a:p>
            <a:pPr eaLnBrk="1" hangingPunct="1">
              <a:defRPr/>
            </a:pPr>
            <a:endParaRPr lang="en-US"/>
          </a:p>
          <a:p>
            <a:pPr eaLnBrk="1" hangingPunct="1">
              <a:defRPr/>
            </a:pPr>
            <a:endParaRPr lang="en-US"/>
          </a:p>
        </p:txBody>
      </p:sp>
      <p:sp>
        <p:nvSpPr>
          <p:cNvPr id="67588" name="Text Box 4"/>
          <p:cNvSpPr txBox="1">
            <a:spLocks noChangeArrowheads="1"/>
          </p:cNvSpPr>
          <p:nvPr/>
        </p:nvSpPr>
        <p:spPr bwMode="auto">
          <a:xfrm>
            <a:off x="6096000" y="6248400"/>
            <a:ext cx="3048000" cy="842963"/>
          </a:xfrm>
          <a:prstGeom prst="rect">
            <a:avLst/>
          </a:prstGeom>
          <a:noFill/>
          <a:ln w="9525">
            <a:noFill/>
            <a:miter lim="800000"/>
            <a:headEnd/>
            <a:tailEnd/>
          </a:ln>
        </p:spPr>
        <p:txBody>
          <a:bodyPr>
            <a:spAutoFit/>
          </a:bodyPr>
          <a:lstStyle/>
          <a:p>
            <a:pPr algn="l" rtl="0"/>
            <a:r>
              <a:rPr lang="en-US" sz="900">
                <a:solidFill>
                  <a:schemeClr val="bg1"/>
                </a:solidFill>
                <a:latin typeface="Arial" pitchFamily="34" charset="0"/>
              </a:rPr>
              <a:t>Kawasaki T. Acute febrile mucocutaneous syndrome with lymphoid involvement with specific desquamation of the fingers and toes in children [in Japanese]. </a:t>
            </a:r>
            <a:r>
              <a:rPr lang="en-US" sz="900" i="1">
                <a:solidFill>
                  <a:schemeClr val="bg1"/>
                </a:solidFill>
                <a:latin typeface="Arial" pitchFamily="34" charset="0"/>
              </a:rPr>
              <a:t>Arerugi. </a:t>
            </a:r>
            <a:r>
              <a:rPr lang="en-US" sz="900">
                <a:solidFill>
                  <a:schemeClr val="bg1"/>
                </a:solidFill>
                <a:latin typeface="Arial" pitchFamily="34" charset="0"/>
              </a:rPr>
              <a:t>1967;16:178</a:t>
            </a:r>
          </a:p>
          <a:p>
            <a:pPr algn="l" rtl="0">
              <a:spcBef>
                <a:spcPct val="50000"/>
              </a:spcBef>
            </a:pPr>
            <a:endParaRPr lang="en-US" sz="900">
              <a:solidFill>
                <a:schemeClr val="bg1"/>
              </a:solidFill>
              <a:latin typeface="Arial" pitchFamily="34" charset="0"/>
            </a:endParaRPr>
          </a:p>
        </p:txBody>
      </p:sp>
    </p:spTree>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defRPr/>
            </a:pPr>
            <a:r>
              <a:rPr lang="en-US"/>
              <a:t>EPIDEMIOLOGY</a:t>
            </a:r>
          </a:p>
        </p:txBody>
      </p:sp>
      <p:sp>
        <p:nvSpPr>
          <p:cNvPr id="206851" name="Rectangle 3"/>
          <p:cNvSpPr>
            <a:spLocks noGrp="1" noChangeArrowheads="1"/>
          </p:cNvSpPr>
          <p:nvPr>
            <p:ph type="body" idx="1"/>
          </p:nvPr>
        </p:nvSpPr>
        <p:spPr/>
        <p:txBody>
          <a:bodyPr/>
          <a:lstStyle/>
          <a:p>
            <a:pPr algn="l" rtl="0" eaLnBrk="1" hangingPunct="1">
              <a:defRPr/>
            </a:pPr>
            <a:r>
              <a:rPr lang="en-US" dirty="0"/>
              <a:t>Markedly more prevalent in Japan and in children of Japanese ancestry</a:t>
            </a:r>
          </a:p>
          <a:p>
            <a:pPr algn="l" rtl="0" eaLnBrk="1" hangingPunct="1">
              <a:buFont typeface="Wingdings" pitchFamily="2" charset="2"/>
              <a:buNone/>
              <a:defRPr/>
            </a:pPr>
            <a:endParaRPr lang="en-US" dirty="0"/>
          </a:p>
          <a:p>
            <a:pPr algn="l" rtl="0" eaLnBrk="1" hangingPunct="1">
              <a:defRPr/>
            </a:pPr>
            <a:r>
              <a:rPr lang="en-US" dirty="0"/>
              <a:t>Annual incidence of 112 cases per 100,000 children &lt;5 years old.9 </a:t>
            </a:r>
          </a:p>
          <a:p>
            <a:pPr algn="l" rtl="0" eaLnBrk="1" hangingPunct="1">
              <a:buFont typeface="Wingdings" pitchFamily="2" charset="2"/>
              <a:buNone/>
              <a:defRPr/>
            </a:pPr>
            <a:endParaRPr lang="en-US" dirty="0"/>
          </a:p>
          <a:p>
            <a:pPr algn="l" rtl="0" eaLnBrk="1" hangingPunct="1">
              <a:defRPr/>
            </a:pPr>
            <a:r>
              <a:rPr lang="en-US" dirty="0"/>
              <a:t>9.1/100,000 in white Americans</a:t>
            </a:r>
          </a:p>
        </p:txBody>
      </p:sp>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p:cNvPicPr>
            <a:picLocks noGrp="1" noChangeAspect="1" noChangeArrowheads="1"/>
          </p:cNvPicPr>
          <p:nvPr>
            <p:ph type="body" idx="4294967295"/>
          </p:nvPr>
        </p:nvPicPr>
        <p:blipFill>
          <a:blip r:embed="rId3" cstate="print"/>
          <a:srcRect/>
          <a:stretch>
            <a:fillRect/>
          </a:stretch>
        </p:blipFill>
        <p:spPr>
          <a:xfrm>
            <a:off x="611188" y="404813"/>
            <a:ext cx="7569200" cy="5524500"/>
          </a:xfrm>
          <a:noFill/>
        </p:spPr>
      </p:pic>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defRPr/>
            </a:pPr>
            <a:r>
              <a:rPr lang="en-US"/>
              <a:t>1</a:t>
            </a:r>
            <a:r>
              <a:rPr lang="en-US" baseline="30000"/>
              <a:t>st</a:t>
            </a:r>
            <a:r>
              <a:rPr lang="en-US"/>
              <a:t> Saudi Report</a:t>
            </a:r>
          </a:p>
        </p:txBody>
      </p:sp>
      <p:sp>
        <p:nvSpPr>
          <p:cNvPr id="210947" name="Rectangle 3"/>
          <p:cNvSpPr>
            <a:spLocks noGrp="1" noChangeArrowheads="1"/>
          </p:cNvSpPr>
          <p:nvPr>
            <p:ph type="body" idx="1"/>
          </p:nvPr>
        </p:nvSpPr>
        <p:spPr/>
        <p:txBody>
          <a:bodyPr/>
          <a:lstStyle/>
          <a:p>
            <a:pPr eaLnBrk="1" hangingPunct="1">
              <a:defRPr/>
            </a:pPr>
            <a:endParaRPr lang="en-US"/>
          </a:p>
        </p:txBody>
      </p:sp>
      <p:pic>
        <p:nvPicPr>
          <p:cNvPr id="70660" name="Picture 4"/>
          <p:cNvPicPr>
            <a:picLocks noChangeAspect="1" noChangeArrowheads="1"/>
          </p:cNvPicPr>
          <p:nvPr/>
        </p:nvPicPr>
        <p:blipFill>
          <a:blip r:embed="rId2" cstate="print"/>
          <a:srcRect/>
          <a:stretch>
            <a:fillRect/>
          </a:stretch>
        </p:blipFill>
        <p:spPr bwMode="auto">
          <a:xfrm>
            <a:off x="533400" y="1752600"/>
            <a:ext cx="8153400" cy="3933825"/>
          </a:xfrm>
          <a:prstGeom prst="rect">
            <a:avLst/>
          </a:prstGeom>
          <a:noFill/>
          <a:ln w="9525">
            <a:noFill/>
            <a:miter lim="800000"/>
            <a:headEnd/>
            <a:tailEnd/>
          </a:ln>
        </p:spPr>
      </p:pic>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eaLnBrk="1" hangingPunct="1">
              <a:defRPr/>
            </a:pPr>
            <a:r>
              <a:rPr lang="en-US"/>
              <a:t>EPIDEMIOLOGY</a:t>
            </a:r>
          </a:p>
        </p:txBody>
      </p:sp>
      <p:sp>
        <p:nvSpPr>
          <p:cNvPr id="212995" name="Rectangle 3"/>
          <p:cNvSpPr>
            <a:spLocks noGrp="1" noChangeArrowheads="1"/>
          </p:cNvSpPr>
          <p:nvPr>
            <p:ph type="body" idx="1"/>
          </p:nvPr>
        </p:nvSpPr>
        <p:spPr/>
        <p:txBody>
          <a:bodyPr/>
          <a:lstStyle/>
          <a:p>
            <a:pPr algn="l" rtl="0" eaLnBrk="1" hangingPunct="1">
              <a:defRPr/>
            </a:pPr>
            <a:r>
              <a:rPr lang="en-US" sz="2800"/>
              <a:t>Positive family history in about 1% </a:t>
            </a:r>
          </a:p>
          <a:p>
            <a:pPr algn="l" rtl="0" eaLnBrk="1" hangingPunct="1">
              <a:buFont typeface="Wingdings" pitchFamily="2" charset="2"/>
              <a:buNone/>
              <a:defRPr/>
            </a:pPr>
            <a:endParaRPr lang="en-US" sz="2800"/>
          </a:p>
          <a:p>
            <a:pPr algn="l" rtl="0" eaLnBrk="1" hangingPunct="1">
              <a:defRPr/>
            </a:pPr>
            <a:r>
              <a:rPr lang="en-US" sz="2800"/>
              <a:t>The rate in a sibling is 2.1% within 1 year after onset of the first case in a family</a:t>
            </a:r>
          </a:p>
          <a:p>
            <a:pPr algn="l" rtl="0" eaLnBrk="1" hangingPunct="1">
              <a:defRPr/>
            </a:pPr>
            <a:endParaRPr lang="en-US" sz="2800"/>
          </a:p>
          <a:p>
            <a:pPr algn="l" rtl="0" eaLnBrk="1" hangingPunct="1">
              <a:defRPr/>
            </a:pPr>
            <a:r>
              <a:rPr lang="en-US" sz="2800"/>
              <a:t>The risk of occurrence in twins is 13%</a:t>
            </a:r>
          </a:p>
          <a:p>
            <a:pPr algn="l" rtl="0" eaLnBrk="1" hangingPunct="1">
              <a:buFont typeface="Wingdings" pitchFamily="2" charset="2"/>
              <a:buNone/>
              <a:defRPr/>
            </a:pPr>
            <a:endParaRPr lang="en-US" sz="2800"/>
          </a:p>
          <a:p>
            <a:pPr algn="l" rtl="0" eaLnBrk="1" hangingPunct="1">
              <a:defRPr/>
            </a:pPr>
            <a:r>
              <a:rPr lang="en-US" sz="2800"/>
              <a:t>Incidence increased in children of parents who themselves had the illness in childhood</a:t>
            </a:r>
          </a:p>
        </p:txBody>
      </p:sp>
      <p:sp>
        <p:nvSpPr>
          <p:cNvPr id="71684" name="Rectangle 4"/>
          <p:cNvSpPr>
            <a:spLocks noChangeArrowheads="1"/>
          </p:cNvSpPr>
          <p:nvPr/>
        </p:nvSpPr>
        <p:spPr bwMode="auto">
          <a:xfrm>
            <a:off x="4448175" y="3246438"/>
            <a:ext cx="247650" cy="366712"/>
          </a:xfrm>
          <a:prstGeom prst="rect">
            <a:avLst/>
          </a:prstGeom>
          <a:noFill/>
          <a:ln w="9525">
            <a:noFill/>
            <a:miter lim="800000"/>
            <a:headEnd/>
            <a:tailEnd/>
          </a:ln>
        </p:spPr>
        <p:txBody>
          <a:bodyPr wrap="none" anchor="ctr">
            <a:spAutoFit/>
          </a:bodyPr>
          <a:lstStyle/>
          <a:p>
            <a:pPr algn="ctr" rtl="0"/>
            <a:r>
              <a:rPr lang="en-US">
                <a:latin typeface="Arial" pitchFamily="34" charset="0"/>
              </a:rPr>
              <a:t> </a:t>
            </a:r>
          </a:p>
        </p:txBody>
      </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eaLnBrk="1" hangingPunct="1">
              <a:defRPr/>
            </a:pPr>
            <a:r>
              <a:rPr lang="en-US"/>
              <a:t>ETIOLOGY</a:t>
            </a:r>
          </a:p>
        </p:txBody>
      </p:sp>
      <p:sp>
        <p:nvSpPr>
          <p:cNvPr id="215043" name="Rectangle 3"/>
          <p:cNvSpPr>
            <a:spLocks noGrp="1" noChangeArrowheads="1"/>
          </p:cNvSpPr>
          <p:nvPr>
            <p:ph type="body" idx="1"/>
          </p:nvPr>
        </p:nvSpPr>
        <p:spPr/>
        <p:txBody>
          <a:bodyPr/>
          <a:lstStyle/>
          <a:p>
            <a:pPr algn="l" rtl="0" eaLnBrk="1" hangingPunct="1">
              <a:defRPr/>
            </a:pPr>
            <a:r>
              <a:rPr lang="en-US"/>
              <a:t>Unknown</a:t>
            </a:r>
          </a:p>
          <a:p>
            <a:pPr algn="l" rtl="0" eaLnBrk="1" hangingPunct="1">
              <a:defRPr/>
            </a:pPr>
            <a:r>
              <a:rPr lang="en-US" sz="3000"/>
              <a:t>Infectious, Genetic, Immune, Environmental?</a:t>
            </a:r>
          </a:p>
          <a:p>
            <a:pPr algn="l" rtl="0" eaLnBrk="1" hangingPunct="1">
              <a:defRPr/>
            </a:pPr>
            <a:r>
              <a:rPr lang="en-US"/>
              <a:t>More common during the winter and early spring month in the US</a:t>
            </a:r>
          </a:p>
          <a:p>
            <a:pPr algn="l" rtl="0" eaLnBrk="1" hangingPunct="1">
              <a:defRPr/>
            </a:pPr>
            <a:r>
              <a:rPr lang="en-US"/>
              <a:t>Occurs in epidemics with geographic wave like spread</a:t>
            </a:r>
          </a:p>
          <a:p>
            <a:pPr algn="l" rtl="0" eaLnBrk="1" hangingPunct="1">
              <a:defRPr/>
            </a:pPr>
            <a:r>
              <a:rPr lang="en-US"/>
              <a:t>76% of children are &lt;5 years old with most cases in less than 2 years old</a:t>
            </a:r>
          </a:p>
          <a:p>
            <a:pPr algn="l" rtl="0" eaLnBrk="1" hangingPunct="1">
              <a:defRPr/>
            </a:pPr>
            <a:endParaRPr lang="en-US"/>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eaLnBrk="1" hangingPunct="1">
              <a:defRPr/>
            </a:pPr>
            <a:r>
              <a:rPr lang="en-US"/>
              <a:t>PATHOLOGY</a:t>
            </a:r>
          </a:p>
        </p:txBody>
      </p:sp>
      <p:sp>
        <p:nvSpPr>
          <p:cNvPr id="217091" name="Rectangle 3"/>
          <p:cNvSpPr>
            <a:spLocks noGrp="1" noChangeArrowheads="1"/>
          </p:cNvSpPr>
          <p:nvPr>
            <p:ph type="body" idx="1"/>
          </p:nvPr>
        </p:nvSpPr>
        <p:spPr/>
        <p:txBody>
          <a:bodyPr/>
          <a:lstStyle/>
          <a:p>
            <a:pPr algn="l" rtl="0" eaLnBrk="1" hangingPunct="1">
              <a:defRPr/>
            </a:pPr>
            <a:r>
              <a:rPr lang="en-US"/>
              <a:t>Generalized systemic vasculitis involving blood vessels throughout the body</a:t>
            </a:r>
          </a:p>
          <a:p>
            <a:pPr algn="l" rtl="0" eaLnBrk="1" hangingPunct="1">
              <a:buFont typeface="Wingdings" pitchFamily="2" charset="2"/>
              <a:buNone/>
              <a:defRPr/>
            </a:pPr>
            <a:endParaRPr lang="en-US"/>
          </a:p>
          <a:p>
            <a:pPr algn="l" rtl="0" eaLnBrk="1" hangingPunct="1">
              <a:defRPr/>
            </a:pPr>
            <a:r>
              <a:rPr lang="en-US"/>
              <a:t>Aneurysms may occur in other mid-size extraparenchymal muscular arteries such as the celiac, mesenteric, femoral, iliac, renal, axillary, and brachial arteries</a:t>
            </a:r>
          </a:p>
          <a:p>
            <a:pPr algn="l" rtl="0" eaLnBrk="1" hangingPunct="1">
              <a:defRPr/>
            </a:pPr>
            <a:endParaRPr lang="en-US"/>
          </a:p>
        </p:txBody>
      </p:sp>
      <p:sp>
        <p:nvSpPr>
          <p:cNvPr id="73732" name="Text Box 4"/>
          <p:cNvSpPr txBox="1">
            <a:spLocks noChangeArrowheads="1"/>
          </p:cNvSpPr>
          <p:nvPr/>
        </p:nvSpPr>
        <p:spPr bwMode="auto">
          <a:xfrm>
            <a:off x="5867400" y="6019800"/>
            <a:ext cx="2895600" cy="642938"/>
          </a:xfrm>
          <a:prstGeom prst="rect">
            <a:avLst/>
          </a:prstGeom>
          <a:noFill/>
          <a:ln w="9525">
            <a:noFill/>
            <a:miter lim="800000"/>
            <a:headEnd/>
            <a:tailEnd/>
          </a:ln>
        </p:spPr>
        <p:txBody>
          <a:bodyPr>
            <a:spAutoFit/>
          </a:bodyPr>
          <a:lstStyle/>
          <a:p>
            <a:pPr algn="l" rtl="0"/>
            <a:r>
              <a:rPr lang="en-US" sz="800">
                <a:solidFill>
                  <a:schemeClr val="bg1"/>
                </a:solidFill>
                <a:latin typeface="Arial" pitchFamily="34" charset="0"/>
              </a:rPr>
              <a:t>Naoe S, Takahashi K, Masuda H, Tanaka N. Kawasaki disease. With particular emphasis on arterial lesions. </a:t>
            </a:r>
            <a:r>
              <a:rPr lang="en-US" sz="800" i="1">
                <a:solidFill>
                  <a:schemeClr val="bg1"/>
                </a:solidFill>
                <a:latin typeface="Arial" pitchFamily="34" charset="0"/>
              </a:rPr>
              <a:t>Acta Pathol Jpn. </a:t>
            </a:r>
            <a:r>
              <a:rPr lang="en-US" sz="800">
                <a:solidFill>
                  <a:schemeClr val="bg1"/>
                </a:solidFill>
                <a:latin typeface="Arial" pitchFamily="34" charset="0"/>
              </a:rPr>
              <a:t>1991;41:785–797</a:t>
            </a:r>
          </a:p>
          <a:p>
            <a:pPr algn="l" rtl="0">
              <a:spcBef>
                <a:spcPct val="50000"/>
              </a:spcBef>
            </a:pPr>
            <a:endParaRPr lang="en-US" sz="800">
              <a:solidFill>
                <a:schemeClr val="bg1"/>
              </a:solidFill>
              <a:latin typeface="Arial" pitchFamily="34" charset="0"/>
            </a:endParaRPr>
          </a:p>
        </p:txBody>
      </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eaLnBrk="1" hangingPunct="1">
              <a:defRPr/>
            </a:pPr>
            <a:r>
              <a:rPr lang="en-US"/>
              <a:t>DIAGNOSTIC CRITERIA</a:t>
            </a:r>
          </a:p>
        </p:txBody>
      </p:sp>
      <p:sp>
        <p:nvSpPr>
          <p:cNvPr id="220165" name="Rectangle 5"/>
          <p:cNvSpPr>
            <a:spLocks noGrp="1" noChangeArrowheads="1"/>
          </p:cNvSpPr>
          <p:nvPr>
            <p:ph idx="1"/>
          </p:nvPr>
        </p:nvSpPr>
        <p:spPr/>
        <p:txBody>
          <a:bodyPr/>
          <a:lstStyle/>
          <a:p>
            <a:pPr eaLnBrk="1" hangingPunct="1">
              <a:defRPr/>
            </a:pPr>
            <a:endParaRPr lang="en-US"/>
          </a:p>
        </p:txBody>
      </p:sp>
      <p:pic>
        <p:nvPicPr>
          <p:cNvPr id="74756" name="Picture 3"/>
          <p:cNvPicPr>
            <a:picLocks noChangeAspect="1" noChangeArrowheads="1"/>
          </p:cNvPicPr>
          <p:nvPr/>
        </p:nvPicPr>
        <p:blipFill>
          <a:blip r:embed="rId2" cstate="print"/>
          <a:srcRect/>
          <a:stretch>
            <a:fillRect/>
          </a:stretch>
        </p:blipFill>
        <p:spPr bwMode="auto">
          <a:xfrm>
            <a:off x="1905000" y="1600200"/>
            <a:ext cx="6019800" cy="4829175"/>
          </a:xfrm>
          <a:prstGeom prst="rect">
            <a:avLst/>
          </a:prstGeom>
          <a:noFill/>
          <a:ln w="9525">
            <a:noFill/>
            <a:miter lim="800000"/>
            <a:headEnd/>
            <a:tailEnd/>
          </a:ln>
        </p:spPr>
      </p:pic>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7813"/>
            <a:ext cx="8229600" cy="774700"/>
          </a:xfrm>
        </p:spPr>
        <p:txBody>
          <a:bodyPr/>
          <a:lstStyle/>
          <a:p>
            <a:pPr algn="l" eaLnBrk="1" hangingPunct="1">
              <a:defRPr/>
            </a:pPr>
            <a:r>
              <a:rPr lang="en-US" u="sng"/>
              <a:t>Etiology:</a:t>
            </a:r>
          </a:p>
        </p:txBody>
      </p:sp>
      <p:sp>
        <p:nvSpPr>
          <p:cNvPr id="35843" name="Rectangle 3"/>
          <p:cNvSpPr>
            <a:spLocks noGrp="1" noChangeArrowheads="1"/>
          </p:cNvSpPr>
          <p:nvPr>
            <p:ph type="body" sz="half" idx="1"/>
          </p:nvPr>
        </p:nvSpPr>
        <p:spPr>
          <a:xfrm>
            <a:off x="900113" y="1268413"/>
            <a:ext cx="7993062" cy="4530725"/>
          </a:xfrm>
        </p:spPr>
        <p:txBody>
          <a:bodyPr/>
          <a:lstStyle/>
          <a:p>
            <a:pPr algn="l" eaLnBrk="1" hangingPunct="1">
              <a:lnSpc>
                <a:spcPct val="90000"/>
              </a:lnSpc>
              <a:buFont typeface="Wingdings" pitchFamily="2" charset="2"/>
              <a:buNone/>
              <a:defRPr/>
            </a:pPr>
            <a:r>
              <a:rPr lang="en-US" sz="4000" b="1" i="1" dirty="0"/>
              <a:t>ARF development requires an antecedent infection with: </a:t>
            </a:r>
          </a:p>
          <a:p>
            <a:pPr algn="l" eaLnBrk="1" hangingPunct="1">
              <a:lnSpc>
                <a:spcPct val="90000"/>
              </a:lnSpc>
              <a:buFont typeface="Wingdings" pitchFamily="2" charset="2"/>
              <a:buNone/>
              <a:defRPr/>
            </a:pPr>
            <a:endParaRPr lang="en-US" sz="4000" b="1" i="1" dirty="0"/>
          </a:p>
          <a:p>
            <a:pPr algn="l" eaLnBrk="1" hangingPunct="1">
              <a:lnSpc>
                <a:spcPct val="90000"/>
              </a:lnSpc>
              <a:buFont typeface="Wingdings" pitchFamily="2" charset="2"/>
              <a:buNone/>
              <a:defRPr/>
            </a:pPr>
            <a:r>
              <a:rPr lang="en-US" sz="4000" b="1" i="1" dirty="0"/>
              <a:t>A specific organism:</a:t>
            </a:r>
          </a:p>
          <a:p>
            <a:pPr algn="l" eaLnBrk="1" hangingPunct="1">
              <a:lnSpc>
                <a:spcPct val="90000"/>
              </a:lnSpc>
              <a:buFont typeface="Wingdings" pitchFamily="2" charset="2"/>
              <a:buNone/>
              <a:defRPr/>
            </a:pPr>
            <a:r>
              <a:rPr lang="en-US" sz="4000" b="1" i="1" dirty="0"/>
              <a:t> group A streptococcus            </a:t>
            </a:r>
          </a:p>
          <a:p>
            <a:pPr algn="l" eaLnBrk="1" hangingPunct="1">
              <a:lnSpc>
                <a:spcPct val="90000"/>
              </a:lnSpc>
              <a:buFont typeface="Wingdings" pitchFamily="2" charset="2"/>
              <a:buNone/>
              <a:defRPr/>
            </a:pPr>
            <a:r>
              <a:rPr lang="en-US" sz="4000" b="1" i="1" dirty="0"/>
              <a:t>At a specific site: </a:t>
            </a:r>
          </a:p>
          <a:p>
            <a:pPr algn="l" eaLnBrk="1" hangingPunct="1">
              <a:lnSpc>
                <a:spcPct val="90000"/>
              </a:lnSpc>
              <a:buFont typeface="Wingdings" pitchFamily="2" charset="2"/>
              <a:buNone/>
              <a:defRPr/>
            </a:pPr>
            <a:r>
              <a:rPr lang="en-US" sz="4000" b="1" i="1" dirty="0"/>
              <a:t>the upper respiratory tract</a:t>
            </a:r>
            <a:r>
              <a:rPr lang="en-US" sz="2400" b="1" i="1" dirty="0"/>
              <a:t>.</a:t>
            </a:r>
          </a:p>
        </p:txBody>
      </p:sp>
      <p:pic>
        <p:nvPicPr>
          <p:cNvPr id="12292" name="Picture 6" descr="REDHEART"/>
          <p:cNvPicPr>
            <a:picLocks noGrp="1" noChangeAspect="1" noChangeArrowheads="1" noCrop="1"/>
          </p:cNvPicPr>
          <p:nvPr>
            <p:ph sz="quarter" idx="3"/>
          </p:nvPr>
        </p:nvPicPr>
        <p:blipFill>
          <a:blip r:embed="rId2" cstate="print"/>
          <a:srcRect/>
          <a:stretch>
            <a:fillRect/>
          </a:stretch>
        </p:blipFill>
        <p:spPr>
          <a:xfrm>
            <a:off x="468313" y="4508500"/>
            <a:ext cx="381000" cy="381000"/>
          </a:xfrm>
          <a:noFill/>
        </p:spPr>
      </p:pic>
      <p:pic>
        <p:nvPicPr>
          <p:cNvPr id="12293" name="Picture 8" descr="REDHEART"/>
          <p:cNvPicPr>
            <a:picLocks noChangeAspect="1" noChangeArrowheads="1" noCrop="1"/>
          </p:cNvPicPr>
          <p:nvPr/>
        </p:nvPicPr>
        <p:blipFill>
          <a:blip r:embed="rId2" cstate="print"/>
          <a:srcRect/>
          <a:stretch>
            <a:fillRect/>
          </a:stretch>
        </p:blipFill>
        <p:spPr bwMode="auto">
          <a:xfrm>
            <a:off x="539750" y="3213100"/>
            <a:ext cx="381000" cy="381000"/>
          </a:xfrm>
          <a:prstGeom prst="rect">
            <a:avLst/>
          </a:prstGeom>
          <a:noFill/>
          <a:ln w="9525">
            <a:noFill/>
            <a:miter lim="800000"/>
            <a:headEnd/>
            <a:tailEnd/>
          </a:ln>
        </p:spPr>
      </p:pic>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9" name="Picture 3"/>
          <p:cNvPicPr>
            <a:picLocks noGrp="1" noChangeAspect="1" noChangeArrowheads="1"/>
          </p:cNvPicPr>
          <p:nvPr>
            <p:ph type="body" idx="4294967295"/>
          </p:nvPr>
        </p:nvPicPr>
        <p:blipFill>
          <a:blip r:embed="rId3" cstate="print"/>
          <a:srcRect/>
          <a:stretch>
            <a:fillRect/>
          </a:stretch>
        </p:blipFill>
        <p:spPr>
          <a:xfrm>
            <a:off x="2643174" y="928670"/>
            <a:ext cx="3451225" cy="5743575"/>
          </a:xfrm>
          <a:noFill/>
        </p:spPr>
      </p:pic>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eaLnBrk="1" hangingPunct="1">
              <a:defRPr/>
            </a:pPr>
            <a:r>
              <a:rPr lang="en-US"/>
              <a:t>DIAGNOSIS CRITERIA</a:t>
            </a:r>
          </a:p>
        </p:txBody>
      </p:sp>
      <p:sp>
        <p:nvSpPr>
          <p:cNvPr id="222211" name="Rectangle 3"/>
          <p:cNvSpPr>
            <a:spLocks noGrp="1" noChangeArrowheads="1"/>
          </p:cNvSpPr>
          <p:nvPr>
            <p:ph type="body" idx="1"/>
          </p:nvPr>
        </p:nvSpPr>
        <p:spPr/>
        <p:txBody>
          <a:bodyPr/>
          <a:lstStyle/>
          <a:p>
            <a:pPr algn="l" rtl="0" eaLnBrk="1" hangingPunct="1">
              <a:lnSpc>
                <a:spcPct val="80000"/>
              </a:lnSpc>
              <a:buFont typeface="Wingdings" pitchFamily="2" charset="2"/>
              <a:buNone/>
              <a:defRPr/>
            </a:pPr>
            <a:endParaRPr lang="en-US" sz="2200"/>
          </a:p>
          <a:p>
            <a:pPr algn="l" rtl="0" eaLnBrk="1" hangingPunct="1">
              <a:lnSpc>
                <a:spcPct val="80000"/>
              </a:lnSpc>
              <a:defRPr/>
            </a:pPr>
            <a:r>
              <a:rPr lang="en-US" sz="2800"/>
              <a:t>≥5 days of fever and ≥4 of the 5 principal clinical features</a:t>
            </a:r>
          </a:p>
          <a:p>
            <a:pPr algn="l" rtl="0" eaLnBrk="1" hangingPunct="1">
              <a:lnSpc>
                <a:spcPct val="80000"/>
              </a:lnSpc>
              <a:buFont typeface="Wingdings" pitchFamily="2" charset="2"/>
              <a:buNone/>
              <a:defRPr/>
            </a:pPr>
            <a:endParaRPr lang="en-US" sz="2800"/>
          </a:p>
          <a:p>
            <a:pPr algn="l" rtl="0" eaLnBrk="1" hangingPunct="1">
              <a:lnSpc>
                <a:spcPct val="80000"/>
              </a:lnSpc>
              <a:defRPr/>
            </a:pPr>
            <a:r>
              <a:rPr lang="en-US" sz="2800"/>
              <a:t>Typically, all of the clinical features are not present at a single point in time</a:t>
            </a:r>
          </a:p>
          <a:p>
            <a:pPr algn="l" rtl="0" eaLnBrk="1" hangingPunct="1">
              <a:lnSpc>
                <a:spcPct val="80000"/>
              </a:lnSpc>
              <a:buFont typeface="Wingdings" pitchFamily="2" charset="2"/>
              <a:buNone/>
              <a:defRPr/>
            </a:pPr>
            <a:endParaRPr lang="en-US" sz="2800"/>
          </a:p>
          <a:p>
            <a:pPr algn="l" rtl="0" eaLnBrk="1" hangingPunct="1">
              <a:lnSpc>
                <a:spcPct val="80000"/>
              </a:lnSpc>
              <a:defRPr/>
            </a:pPr>
            <a:r>
              <a:rPr lang="en-US" sz="2800"/>
              <a:t>In the presence of 4 of 5 classic criteria, US and Japanese experts agree that only 4 days of fever are necessary before initiating treatment</a:t>
            </a:r>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3"/>
          <p:cNvPicPr>
            <a:picLocks noGrp="1" noChangeAspect="1" noChangeArrowheads="1"/>
          </p:cNvPicPr>
          <p:nvPr>
            <p:ph type="body" idx="4294967295"/>
          </p:nvPr>
        </p:nvPicPr>
        <p:blipFill>
          <a:blip r:embed="rId3" cstate="print"/>
          <a:srcRect/>
          <a:stretch>
            <a:fillRect/>
          </a:stretch>
        </p:blipFill>
        <p:spPr>
          <a:xfrm>
            <a:off x="1619250" y="836613"/>
            <a:ext cx="5449888" cy="5168900"/>
          </a:xfrm>
          <a:noFill/>
        </p:spPr>
      </p:pic>
      <p:sp>
        <p:nvSpPr>
          <p:cNvPr id="77827" name="Text Box 4"/>
          <p:cNvSpPr txBox="1">
            <a:spLocks noChangeArrowheads="1"/>
          </p:cNvSpPr>
          <p:nvPr/>
        </p:nvSpPr>
        <p:spPr bwMode="auto">
          <a:xfrm>
            <a:off x="7620000" y="6424613"/>
            <a:ext cx="1524000" cy="433387"/>
          </a:xfrm>
          <a:prstGeom prst="rect">
            <a:avLst/>
          </a:prstGeom>
          <a:noFill/>
          <a:ln w="9525">
            <a:noFill/>
            <a:miter lim="800000"/>
            <a:headEnd/>
            <a:tailEnd/>
          </a:ln>
        </p:spPr>
        <p:txBody>
          <a:bodyPr>
            <a:spAutoFit/>
          </a:bodyPr>
          <a:lstStyle/>
          <a:p>
            <a:pPr algn="l" rtl="0">
              <a:spcBef>
                <a:spcPct val="50000"/>
              </a:spcBef>
            </a:pPr>
            <a:r>
              <a:rPr lang="en-US" sz="900" i="1">
                <a:solidFill>
                  <a:schemeClr val="bg1"/>
                </a:solidFill>
                <a:latin typeface="Arial" pitchFamily="34" charset="0"/>
              </a:rPr>
              <a:t>Lancet </a:t>
            </a:r>
            <a:r>
              <a:rPr lang="en-US" sz="900">
                <a:solidFill>
                  <a:schemeClr val="bg1"/>
                </a:solidFill>
                <a:latin typeface="Arial" pitchFamily="34" charset="0"/>
              </a:rPr>
              <a:t>2004; 364: 533–44</a:t>
            </a:r>
          </a:p>
          <a:p>
            <a:pPr algn="l" rtl="0">
              <a:spcBef>
                <a:spcPct val="50000"/>
              </a:spcBef>
            </a:pPr>
            <a:endParaRPr lang="en-US" sz="900">
              <a:solidFill>
                <a:schemeClr val="bg1"/>
              </a:solidFill>
              <a:latin typeface="Arial" pitchFamily="34" charset="0"/>
            </a:endParaRPr>
          </a:p>
        </p:txBody>
      </p:sp>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3"/>
          <p:cNvPicPr>
            <a:picLocks noGrp="1" noChangeAspect="1" noChangeArrowheads="1"/>
          </p:cNvPicPr>
          <p:nvPr>
            <p:ph type="body" idx="4294967295"/>
          </p:nvPr>
        </p:nvPicPr>
        <p:blipFill>
          <a:blip r:embed="rId3" cstate="print"/>
          <a:srcRect/>
          <a:stretch>
            <a:fillRect/>
          </a:stretch>
        </p:blipFill>
        <p:spPr>
          <a:xfrm>
            <a:off x="1619250" y="549275"/>
            <a:ext cx="5708650" cy="5943600"/>
          </a:xfrm>
          <a:noFill/>
        </p:spPr>
      </p:pic>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3" descr="kawasaki rash"/>
          <p:cNvPicPr>
            <a:picLocks noChangeAspect="1" noChangeArrowheads="1"/>
          </p:cNvPicPr>
          <p:nvPr/>
        </p:nvPicPr>
        <p:blipFill>
          <a:blip r:embed="rId2" cstate="print"/>
          <a:srcRect/>
          <a:stretch>
            <a:fillRect/>
          </a:stretch>
        </p:blipFill>
        <p:spPr bwMode="auto">
          <a:xfrm>
            <a:off x="685800" y="609600"/>
            <a:ext cx="3033713" cy="5886450"/>
          </a:xfrm>
          <a:prstGeom prst="rect">
            <a:avLst/>
          </a:prstGeom>
          <a:noFill/>
          <a:ln w="9525">
            <a:noFill/>
            <a:miter lim="800000"/>
            <a:headEnd/>
            <a:tailEnd/>
          </a:ln>
        </p:spPr>
      </p:pic>
      <p:pic>
        <p:nvPicPr>
          <p:cNvPr id="79875" name="Picture 4"/>
          <p:cNvPicPr>
            <a:picLocks noGrp="1" noChangeAspect="1" noChangeArrowheads="1"/>
          </p:cNvPicPr>
          <p:nvPr>
            <p:ph type="body" idx="4294967295"/>
          </p:nvPr>
        </p:nvPicPr>
        <p:blipFill>
          <a:blip r:embed="rId3" cstate="print"/>
          <a:srcRect/>
          <a:stretch>
            <a:fillRect/>
          </a:stretch>
        </p:blipFill>
        <p:spPr>
          <a:xfrm>
            <a:off x="5076825" y="1052513"/>
            <a:ext cx="2619375" cy="4343400"/>
          </a:xfrm>
          <a:noFill/>
        </p:spPr>
      </p:pic>
      <p:sp>
        <p:nvSpPr>
          <p:cNvPr id="79876" name="Text Box 5"/>
          <p:cNvSpPr txBox="1">
            <a:spLocks noChangeArrowheads="1"/>
          </p:cNvSpPr>
          <p:nvPr/>
        </p:nvSpPr>
        <p:spPr bwMode="auto">
          <a:xfrm>
            <a:off x="7162800" y="6248400"/>
            <a:ext cx="1524000" cy="365125"/>
          </a:xfrm>
          <a:prstGeom prst="rect">
            <a:avLst/>
          </a:prstGeom>
          <a:noFill/>
          <a:ln w="9525">
            <a:noFill/>
            <a:miter lim="800000"/>
            <a:headEnd/>
            <a:tailEnd/>
          </a:ln>
        </p:spPr>
        <p:txBody>
          <a:bodyPr>
            <a:spAutoFit/>
          </a:bodyPr>
          <a:lstStyle/>
          <a:p>
            <a:pPr algn="l" rtl="0">
              <a:spcBef>
                <a:spcPct val="50000"/>
              </a:spcBef>
            </a:pPr>
            <a:r>
              <a:rPr lang="fr-FR" sz="900">
                <a:solidFill>
                  <a:schemeClr val="bg1"/>
                </a:solidFill>
                <a:latin typeface="Arial" pitchFamily="34" charset="0"/>
              </a:rPr>
              <a:t>Current Paediatrics (2005) 15, 62–68</a:t>
            </a:r>
            <a:endParaRPr lang="en-US" sz="900">
              <a:solidFill>
                <a:schemeClr val="bg1"/>
              </a:solidFill>
              <a:latin typeface="Arial" pitchFamily="34" charset="0"/>
            </a:endParaRPr>
          </a:p>
        </p:txBody>
      </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pPr eaLnBrk="1" hangingPunct="1">
              <a:defRPr/>
            </a:pPr>
            <a:r>
              <a:rPr lang="en-US"/>
              <a:t>LABORATORY FINDINGS</a:t>
            </a:r>
          </a:p>
        </p:txBody>
      </p:sp>
      <p:sp>
        <p:nvSpPr>
          <p:cNvPr id="229379" name="Rectangle 3"/>
          <p:cNvSpPr>
            <a:spLocks noGrp="1" noChangeArrowheads="1"/>
          </p:cNvSpPr>
          <p:nvPr>
            <p:ph type="body" idx="1"/>
          </p:nvPr>
        </p:nvSpPr>
        <p:spPr/>
        <p:txBody>
          <a:bodyPr/>
          <a:lstStyle/>
          <a:p>
            <a:pPr algn="l" rtl="0" eaLnBrk="1" hangingPunct="1">
              <a:lnSpc>
                <a:spcPct val="90000"/>
              </a:lnSpc>
              <a:defRPr/>
            </a:pPr>
            <a:r>
              <a:rPr lang="en-US"/>
              <a:t>Thrombocytosis appears in the second week the illness, peaks in the third week with a gradual return to normal by 4 to 8 wks</a:t>
            </a:r>
          </a:p>
          <a:p>
            <a:pPr algn="l" rtl="0" eaLnBrk="1" hangingPunct="1">
              <a:lnSpc>
                <a:spcPct val="90000"/>
              </a:lnSpc>
              <a:buFont typeface="Wingdings" pitchFamily="2" charset="2"/>
              <a:buNone/>
              <a:defRPr/>
            </a:pPr>
            <a:endParaRPr lang="en-US"/>
          </a:p>
          <a:p>
            <a:pPr algn="l" rtl="0" eaLnBrk="1" hangingPunct="1">
              <a:lnSpc>
                <a:spcPct val="90000"/>
              </a:lnSpc>
              <a:defRPr/>
            </a:pPr>
            <a:r>
              <a:rPr lang="en-US"/>
              <a:t>Range from 500 000 to &gt;1 million/mm3 </a:t>
            </a:r>
          </a:p>
          <a:p>
            <a:pPr algn="l" rtl="0" eaLnBrk="1" hangingPunct="1">
              <a:lnSpc>
                <a:spcPct val="90000"/>
              </a:lnSpc>
              <a:buFont typeface="Wingdings" pitchFamily="2" charset="2"/>
              <a:buNone/>
              <a:defRPr/>
            </a:pPr>
            <a:endParaRPr lang="en-US"/>
          </a:p>
          <a:p>
            <a:pPr algn="l" rtl="0" eaLnBrk="1" hangingPunct="1">
              <a:lnSpc>
                <a:spcPct val="90000"/>
              </a:lnSpc>
              <a:defRPr/>
            </a:pPr>
            <a:r>
              <a:rPr lang="en-US"/>
              <a:t>Thrombocytopenia is seen rarely in the acute stage and may be a sign of disseminated intravascular coagulation</a:t>
            </a:r>
          </a:p>
          <a:p>
            <a:pPr algn="l" rtl="0" eaLnBrk="1" hangingPunct="1">
              <a:lnSpc>
                <a:spcPct val="90000"/>
              </a:lnSpc>
              <a:defRPr/>
            </a:pPr>
            <a:endParaRPr lang="en-US"/>
          </a:p>
        </p:txBody>
      </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eaLnBrk="1" hangingPunct="1">
              <a:defRPr/>
            </a:pPr>
            <a:r>
              <a:rPr lang="en-US"/>
              <a:t>LABORATORY FINDINGS</a:t>
            </a:r>
          </a:p>
        </p:txBody>
      </p:sp>
      <p:sp>
        <p:nvSpPr>
          <p:cNvPr id="231427" name="Rectangle 3"/>
          <p:cNvSpPr>
            <a:spLocks noGrp="1" noChangeArrowheads="1"/>
          </p:cNvSpPr>
          <p:nvPr>
            <p:ph type="body" idx="1"/>
          </p:nvPr>
        </p:nvSpPr>
        <p:spPr/>
        <p:txBody>
          <a:bodyPr/>
          <a:lstStyle/>
          <a:p>
            <a:pPr algn="l" rtl="0" eaLnBrk="1" hangingPunct="1">
              <a:lnSpc>
                <a:spcPct val="90000"/>
              </a:lnSpc>
              <a:defRPr/>
            </a:pPr>
            <a:r>
              <a:rPr lang="en-US" sz="2800"/>
              <a:t>Elevation of acute phase reactants (ESR and CRP) is universal </a:t>
            </a:r>
          </a:p>
          <a:p>
            <a:pPr algn="l" rtl="0" eaLnBrk="1" hangingPunct="1">
              <a:lnSpc>
                <a:spcPct val="90000"/>
              </a:lnSpc>
              <a:defRPr/>
            </a:pPr>
            <a:r>
              <a:rPr lang="en-US" sz="2800"/>
              <a:t>Return to normal by 6 to 10 weeks</a:t>
            </a:r>
          </a:p>
          <a:p>
            <a:pPr algn="l" rtl="0" eaLnBrk="1" hangingPunct="1">
              <a:lnSpc>
                <a:spcPct val="90000"/>
              </a:lnSpc>
              <a:defRPr/>
            </a:pPr>
            <a:endParaRPr lang="en-US" sz="2800"/>
          </a:p>
          <a:p>
            <a:pPr algn="l" rtl="0" eaLnBrk="1" hangingPunct="1">
              <a:lnSpc>
                <a:spcPct val="90000"/>
              </a:lnSpc>
              <a:defRPr/>
            </a:pPr>
            <a:r>
              <a:rPr lang="en-US" sz="2800"/>
              <a:t>The degree of elevation of ESR and CRP may show a discrepancy so both should be measured </a:t>
            </a:r>
          </a:p>
          <a:p>
            <a:pPr algn="l" rtl="0" eaLnBrk="1" hangingPunct="1">
              <a:lnSpc>
                <a:spcPct val="90000"/>
              </a:lnSpc>
              <a:defRPr/>
            </a:pPr>
            <a:endParaRPr lang="en-US" sz="2800"/>
          </a:p>
          <a:p>
            <a:pPr algn="l" rtl="0" eaLnBrk="1" hangingPunct="1">
              <a:lnSpc>
                <a:spcPct val="90000"/>
              </a:lnSpc>
              <a:defRPr/>
            </a:pPr>
            <a:r>
              <a:rPr lang="en-US" sz="2800"/>
              <a:t>Elevation of ESR (but not of CRP) can be caused by IVIG therapy</a:t>
            </a:r>
          </a:p>
        </p:txBody>
      </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468313" y="0"/>
            <a:ext cx="8229600" cy="1143000"/>
          </a:xfrm>
        </p:spPr>
        <p:txBody>
          <a:bodyPr/>
          <a:lstStyle/>
          <a:p>
            <a:pPr eaLnBrk="1" hangingPunct="1">
              <a:defRPr/>
            </a:pPr>
            <a:r>
              <a:rPr lang="en-US"/>
              <a:t>CORONARIES</a:t>
            </a:r>
          </a:p>
        </p:txBody>
      </p:sp>
      <p:sp>
        <p:nvSpPr>
          <p:cNvPr id="233475" name="Rectangle 3"/>
          <p:cNvSpPr>
            <a:spLocks noGrp="1" noChangeArrowheads="1"/>
          </p:cNvSpPr>
          <p:nvPr>
            <p:ph type="body" idx="1"/>
          </p:nvPr>
        </p:nvSpPr>
        <p:spPr>
          <a:xfrm>
            <a:off x="468313" y="1268413"/>
            <a:ext cx="8229600" cy="4876800"/>
          </a:xfrm>
        </p:spPr>
        <p:txBody>
          <a:bodyPr/>
          <a:lstStyle/>
          <a:p>
            <a:pPr algn="l" rtl="0" eaLnBrk="1" hangingPunct="1">
              <a:lnSpc>
                <a:spcPct val="80000"/>
              </a:lnSpc>
              <a:defRPr/>
            </a:pPr>
            <a:r>
              <a:rPr lang="en-US" sz="2800"/>
              <a:t>20% of untreated patients develop coronary aneurysm or ectasia </a:t>
            </a:r>
          </a:p>
          <a:p>
            <a:pPr algn="l" rtl="0" eaLnBrk="1" hangingPunct="1">
              <a:lnSpc>
                <a:spcPct val="80000"/>
              </a:lnSpc>
              <a:defRPr/>
            </a:pPr>
            <a:endParaRPr lang="en-US" sz="2800"/>
          </a:p>
          <a:p>
            <a:pPr algn="l" rtl="0" eaLnBrk="1" hangingPunct="1">
              <a:lnSpc>
                <a:spcPct val="80000"/>
              </a:lnSpc>
              <a:defRPr/>
            </a:pPr>
            <a:r>
              <a:rPr lang="en-US" sz="2800"/>
              <a:t>20% of aneurysms go on to develop stenosis</a:t>
            </a:r>
          </a:p>
          <a:p>
            <a:pPr algn="l" rtl="0" eaLnBrk="1" hangingPunct="1">
              <a:lnSpc>
                <a:spcPct val="80000"/>
              </a:lnSpc>
              <a:defRPr/>
            </a:pPr>
            <a:endParaRPr lang="en-US" sz="2800"/>
          </a:p>
          <a:p>
            <a:pPr algn="l" rtl="0" eaLnBrk="1" hangingPunct="1">
              <a:lnSpc>
                <a:spcPct val="80000"/>
              </a:lnSpc>
              <a:defRPr/>
            </a:pPr>
            <a:r>
              <a:rPr lang="en-US" sz="2800"/>
              <a:t>Ectasia or aneurysms regress in most patients within 1-2 years (AHA)</a:t>
            </a:r>
          </a:p>
          <a:p>
            <a:pPr algn="l" rtl="0" eaLnBrk="1" hangingPunct="1">
              <a:lnSpc>
                <a:spcPct val="80000"/>
              </a:lnSpc>
              <a:defRPr/>
            </a:pPr>
            <a:endParaRPr lang="en-US" sz="2800"/>
          </a:p>
          <a:p>
            <a:pPr algn="l" rtl="0" eaLnBrk="1" hangingPunct="1">
              <a:lnSpc>
                <a:spcPct val="80000"/>
              </a:lnSpc>
              <a:defRPr/>
            </a:pPr>
            <a:r>
              <a:rPr lang="en-US" sz="2800"/>
              <a:t>Coronaries are ABNORMAL  after aneurysms regression and even when aneurysms were never detected</a:t>
            </a:r>
          </a:p>
          <a:p>
            <a:pPr algn="l" rtl="0" eaLnBrk="1" hangingPunct="1">
              <a:lnSpc>
                <a:spcPct val="80000"/>
              </a:lnSpc>
              <a:buFont typeface="Wingdings" pitchFamily="2" charset="2"/>
              <a:buNone/>
              <a:defRPr/>
            </a:pPr>
            <a:endParaRPr lang="en-US" sz="2800"/>
          </a:p>
          <a:p>
            <a:pPr algn="l" rtl="0" eaLnBrk="1" hangingPunct="1">
              <a:lnSpc>
                <a:spcPct val="80000"/>
              </a:lnSpc>
              <a:defRPr/>
            </a:pPr>
            <a:r>
              <a:rPr lang="en-US" sz="2800"/>
              <a:t>The long-term clinical implication is unknown</a:t>
            </a:r>
          </a:p>
          <a:p>
            <a:pPr algn="l" rtl="0" eaLnBrk="1" hangingPunct="1">
              <a:lnSpc>
                <a:spcPct val="80000"/>
              </a:lnSpc>
              <a:defRPr/>
            </a:pPr>
            <a:endParaRPr lang="en-US" sz="2800"/>
          </a:p>
        </p:txBody>
      </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pPr eaLnBrk="1" hangingPunct="1">
              <a:defRPr/>
            </a:pPr>
            <a:r>
              <a:rPr lang="en-US"/>
              <a:t>ECHOCARDIOGRAPHY</a:t>
            </a:r>
          </a:p>
        </p:txBody>
      </p:sp>
      <p:sp>
        <p:nvSpPr>
          <p:cNvPr id="235523" name="Rectangle 3"/>
          <p:cNvSpPr>
            <a:spLocks noGrp="1" noChangeArrowheads="1"/>
          </p:cNvSpPr>
          <p:nvPr>
            <p:ph type="body" idx="1"/>
          </p:nvPr>
        </p:nvSpPr>
        <p:spPr/>
        <p:txBody>
          <a:bodyPr/>
          <a:lstStyle/>
          <a:p>
            <a:pPr algn="l" rtl="0" eaLnBrk="1" hangingPunct="1">
              <a:defRPr/>
            </a:pPr>
            <a:r>
              <a:rPr lang="en-US" b="1"/>
              <a:t>Coronary Aneurysms</a:t>
            </a:r>
          </a:p>
          <a:p>
            <a:pPr algn="l" rtl="0" eaLnBrk="1" hangingPunct="1">
              <a:defRPr/>
            </a:pPr>
            <a:r>
              <a:rPr lang="en-US"/>
              <a:t>the ideal imaging modality for cardiac assessment Evaluation of the cardiovascular sequelae of Kawasaki disease </a:t>
            </a:r>
          </a:p>
          <a:p>
            <a:pPr algn="l" rtl="0" eaLnBrk="1" hangingPunct="1">
              <a:defRPr/>
            </a:pPr>
            <a:r>
              <a:rPr lang="en-US"/>
              <a:t>requires serial cardiac ultrasound studies </a:t>
            </a:r>
          </a:p>
          <a:p>
            <a:pPr algn="l" rtl="0" eaLnBrk="1" hangingPunct="1">
              <a:defRPr/>
            </a:pPr>
            <a:r>
              <a:rPr lang="en-US"/>
              <a:t>appropriate equipment</a:t>
            </a:r>
          </a:p>
          <a:p>
            <a:pPr algn="l" rtl="0" eaLnBrk="1" hangingPunct="1">
              <a:defRPr/>
            </a:pPr>
            <a:r>
              <a:rPr lang="en-US"/>
              <a:t>experienced echocardiographer. </a:t>
            </a:r>
          </a:p>
          <a:p>
            <a:pPr algn="l" rtl="0" eaLnBrk="1" hangingPunct="1">
              <a:defRPr/>
            </a:pPr>
            <a:endParaRPr lang="en-US"/>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pPr eaLnBrk="1" hangingPunct="1">
              <a:defRPr/>
            </a:pPr>
            <a:r>
              <a:rPr lang="en-US"/>
              <a:t>ECHOCARDIOGRAPHY</a:t>
            </a:r>
          </a:p>
        </p:txBody>
      </p:sp>
      <p:sp>
        <p:nvSpPr>
          <p:cNvPr id="236547" name="Rectangle 3"/>
          <p:cNvSpPr>
            <a:spLocks noGrp="1" noChangeArrowheads="1"/>
          </p:cNvSpPr>
          <p:nvPr>
            <p:ph type="body" idx="1"/>
          </p:nvPr>
        </p:nvSpPr>
        <p:spPr>
          <a:xfrm>
            <a:off x="457200" y="1600200"/>
            <a:ext cx="8507413" cy="4530725"/>
          </a:xfrm>
        </p:spPr>
        <p:txBody>
          <a:bodyPr/>
          <a:lstStyle/>
          <a:p>
            <a:pPr algn="l" rtl="0" eaLnBrk="1" hangingPunct="1">
              <a:lnSpc>
                <a:spcPct val="90000"/>
              </a:lnSpc>
              <a:buClr>
                <a:schemeClr val="tx1"/>
              </a:buClr>
              <a:defRPr/>
            </a:pPr>
            <a:r>
              <a:rPr lang="en-US" sz="3600"/>
              <a:t>Aneurysms are classified according to</a:t>
            </a:r>
          </a:p>
          <a:p>
            <a:pPr algn="l" rtl="0" eaLnBrk="1" hangingPunct="1">
              <a:lnSpc>
                <a:spcPct val="90000"/>
              </a:lnSpc>
              <a:buClr>
                <a:schemeClr val="tx1"/>
              </a:buClr>
              <a:buFont typeface="Wingdings" pitchFamily="2" charset="2"/>
              <a:buNone/>
              <a:defRPr/>
            </a:pPr>
            <a:r>
              <a:rPr lang="en-US" sz="3600"/>
              <a:t>  AHA statement as: </a:t>
            </a:r>
          </a:p>
          <a:p>
            <a:pPr algn="l" rtl="0" eaLnBrk="1" hangingPunct="1">
              <a:lnSpc>
                <a:spcPct val="90000"/>
              </a:lnSpc>
              <a:buClr>
                <a:schemeClr val="tx1"/>
              </a:buClr>
              <a:buFont typeface="Wingdings" pitchFamily="2" charset="2"/>
              <a:buNone/>
              <a:defRPr/>
            </a:pPr>
            <a:endParaRPr lang="en-US" sz="3600"/>
          </a:p>
          <a:p>
            <a:pPr lvl="1" algn="l" rtl="0" eaLnBrk="1" hangingPunct="1">
              <a:lnSpc>
                <a:spcPct val="90000"/>
              </a:lnSpc>
              <a:buClr>
                <a:schemeClr val="tx1"/>
              </a:buClr>
              <a:defRPr/>
            </a:pPr>
            <a:r>
              <a:rPr lang="en-US" sz="3200"/>
              <a:t>small (&lt;5-mm internal diameter), </a:t>
            </a:r>
          </a:p>
          <a:p>
            <a:pPr lvl="1" algn="l" rtl="0" eaLnBrk="1" hangingPunct="1">
              <a:lnSpc>
                <a:spcPct val="90000"/>
              </a:lnSpc>
              <a:buClr>
                <a:schemeClr val="tx1"/>
              </a:buClr>
              <a:buFont typeface="Wingdings" pitchFamily="2" charset="2"/>
              <a:buNone/>
              <a:defRPr/>
            </a:pPr>
            <a:endParaRPr lang="en-US" sz="3200"/>
          </a:p>
          <a:p>
            <a:pPr lvl="1" algn="l" rtl="0" eaLnBrk="1" hangingPunct="1">
              <a:lnSpc>
                <a:spcPct val="90000"/>
              </a:lnSpc>
              <a:buClr>
                <a:schemeClr val="tx1"/>
              </a:buClr>
              <a:defRPr/>
            </a:pPr>
            <a:r>
              <a:rPr lang="en-US" sz="3200"/>
              <a:t>medium (5 to 8 mm internal diameter), </a:t>
            </a:r>
          </a:p>
          <a:p>
            <a:pPr lvl="1" algn="l" rtl="0" eaLnBrk="1" hangingPunct="1">
              <a:lnSpc>
                <a:spcPct val="90000"/>
              </a:lnSpc>
              <a:buClr>
                <a:schemeClr val="tx1"/>
              </a:buClr>
              <a:buFont typeface="Wingdings" pitchFamily="2" charset="2"/>
              <a:buNone/>
              <a:defRPr/>
            </a:pPr>
            <a:endParaRPr lang="en-US" sz="3200"/>
          </a:p>
          <a:p>
            <a:pPr lvl="1" algn="l" rtl="0" eaLnBrk="1" hangingPunct="1">
              <a:lnSpc>
                <a:spcPct val="90000"/>
              </a:lnSpc>
              <a:buClr>
                <a:schemeClr val="tx1"/>
              </a:buClr>
              <a:defRPr/>
            </a:pPr>
            <a:r>
              <a:rPr lang="en-US" sz="3200"/>
              <a:t>or giant (&gt;8-mm internal diameter).</a:t>
            </a:r>
          </a:p>
          <a:p>
            <a:pPr algn="l" rtl="0" eaLnBrk="1" hangingPunct="1">
              <a:lnSpc>
                <a:spcPct val="90000"/>
              </a:lnSpc>
              <a:buClr>
                <a:schemeClr val="tx1"/>
              </a:buClr>
              <a:defRPr/>
            </a:pPr>
            <a:endParaRPr lang="en-US" sz="3600"/>
          </a:p>
          <a:p>
            <a:pPr algn="l" rtl="0" eaLnBrk="1" hangingPunct="1">
              <a:lnSpc>
                <a:spcPct val="90000"/>
              </a:lnSpc>
              <a:buClr>
                <a:schemeClr val="tx1"/>
              </a:buClr>
              <a:buFont typeface="Wingdings" pitchFamily="2" charset="2"/>
              <a:buNone/>
              <a:defRPr/>
            </a:pPr>
            <a:endParaRPr lang="en-US" sz="3600">
              <a:solidFill>
                <a:srgbClr val="FFFF00"/>
              </a:solidFill>
              <a:effectLst>
                <a:outerShdw blurRad="38100" dist="38100" dir="2700000" algn="tl">
                  <a:srgbClr val="000000"/>
                </a:outerShdw>
              </a:effectLst>
            </a:endParaRPr>
          </a:p>
          <a:p>
            <a:pPr algn="l" rtl="0" eaLnBrk="1" hangingPunct="1">
              <a:lnSpc>
                <a:spcPct val="90000"/>
              </a:lnSpc>
              <a:buClr>
                <a:schemeClr val="tx1"/>
              </a:buClr>
              <a:buFont typeface="Wingdings" pitchFamily="2" charset="2"/>
              <a:buNone/>
              <a:defRPr/>
            </a:pPr>
            <a:endParaRPr lang="en-US" sz="3600"/>
          </a:p>
          <a:p>
            <a:pPr algn="l" rtl="0" eaLnBrk="1" hangingPunct="1">
              <a:lnSpc>
                <a:spcPct val="90000"/>
              </a:lnSpc>
              <a:defRPr/>
            </a:pPr>
            <a:endParaRPr lang="en-US" sz="3600"/>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0"/>
            <a:ext cx="8229600" cy="1052513"/>
          </a:xfrm>
        </p:spPr>
        <p:txBody>
          <a:bodyPr/>
          <a:lstStyle/>
          <a:p>
            <a:pPr algn="l" eaLnBrk="1" hangingPunct="1">
              <a:defRPr/>
            </a:pPr>
            <a:r>
              <a:rPr lang="en-US" u="sng"/>
              <a:t>Etiology (cont.):</a:t>
            </a:r>
          </a:p>
        </p:txBody>
      </p:sp>
      <p:sp>
        <p:nvSpPr>
          <p:cNvPr id="38915" name="Rectangle 3"/>
          <p:cNvSpPr>
            <a:spLocks noGrp="1" noChangeArrowheads="1"/>
          </p:cNvSpPr>
          <p:nvPr>
            <p:ph type="body" sz="half" idx="1"/>
          </p:nvPr>
        </p:nvSpPr>
        <p:spPr>
          <a:xfrm>
            <a:off x="539750" y="1196975"/>
            <a:ext cx="8604250" cy="4751388"/>
          </a:xfrm>
        </p:spPr>
        <p:txBody>
          <a:bodyPr/>
          <a:lstStyle/>
          <a:p>
            <a:pPr algn="l" eaLnBrk="1" hangingPunct="1">
              <a:lnSpc>
                <a:spcPct val="90000"/>
              </a:lnSpc>
              <a:buFont typeface="Wingdings" pitchFamily="2" charset="2"/>
              <a:buNone/>
              <a:defRPr/>
            </a:pPr>
            <a:r>
              <a:rPr lang="en-US" sz="4000" b="1" i="1"/>
              <a:t>There is evidence that group A streptococci serotypes vary in their rheumatogenic potential.</a:t>
            </a:r>
          </a:p>
          <a:p>
            <a:pPr algn="l" eaLnBrk="1" hangingPunct="1">
              <a:lnSpc>
                <a:spcPct val="90000"/>
              </a:lnSpc>
              <a:buFont typeface="Wingdings" pitchFamily="2" charset="2"/>
              <a:buNone/>
              <a:defRPr/>
            </a:pPr>
            <a:endParaRPr lang="en-US" sz="4000" b="1" i="1"/>
          </a:p>
          <a:p>
            <a:pPr algn="l" eaLnBrk="1" hangingPunct="1">
              <a:lnSpc>
                <a:spcPct val="90000"/>
              </a:lnSpc>
              <a:buFont typeface="Wingdings" pitchFamily="2" charset="2"/>
              <a:buNone/>
              <a:defRPr/>
            </a:pPr>
            <a:r>
              <a:rPr lang="en-US" sz="4000" b="1" i="1"/>
              <a:t>Strains causing clusters or epidemics usually belong to a limited number of serotypes (e.g. 3, 5, 18, 24, and others).</a:t>
            </a:r>
          </a:p>
        </p:txBody>
      </p:sp>
      <p:pic>
        <p:nvPicPr>
          <p:cNvPr id="13316" name="Picture 5" descr="REDHEART"/>
          <p:cNvPicPr>
            <a:picLocks noGrp="1" noChangeAspect="1" noChangeArrowheads="1" noCrop="1"/>
          </p:cNvPicPr>
          <p:nvPr>
            <p:ph sz="quarter" idx="2"/>
          </p:nvPr>
        </p:nvPicPr>
        <p:blipFill>
          <a:blip r:embed="rId2" cstate="print"/>
          <a:srcRect/>
          <a:stretch>
            <a:fillRect/>
          </a:stretch>
        </p:blipFill>
        <p:spPr>
          <a:xfrm>
            <a:off x="250825" y="1268413"/>
            <a:ext cx="381000" cy="381000"/>
          </a:xfrm>
          <a:noFill/>
        </p:spPr>
      </p:pic>
      <p:pic>
        <p:nvPicPr>
          <p:cNvPr id="13317" name="Picture 7" descr="REDHEART"/>
          <p:cNvPicPr>
            <a:picLocks noGrp="1" noChangeAspect="1" noChangeArrowheads="1" noCrop="1"/>
          </p:cNvPicPr>
          <p:nvPr>
            <p:ph sz="quarter" idx="3"/>
          </p:nvPr>
        </p:nvPicPr>
        <p:blipFill>
          <a:blip r:embed="rId2" cstate="print"/>
          <a:srcRect/>
          <a:stretch>
            <a:fillRect/>
          </a:stretch>
        </p:blipFill>
        <p:spPr>
          <a:xfrm>
            <a:off x="250825" y="3789363"/>
            <a:ext cx="381000" cy="381000"/>
          </a:xfrm>
          <a:noFill/>
        </p:spPr>
      </p:pic>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3"/>
          <p:cNvPicPr>
            <a:picLocks noGrp="1" noChangeAspect="1" noChangeArrowheads="1"/>
          </p:cNvPicPr>
          <p:nvPr>
            <p:ph type="body" idx="4294967295"/>
          </p:nvPr>
        </p:nvPicPr>
        <p:blipFill>
          <a:blip r:embed="rId3" cstate="print"/>
          <a:srcRect/>
          <a:stretch>
            <a:fillRect/>
          </a:stretch>
        </p:blipFill>
        <p:spPr>
          <a:xfrm>
            <a:off x="2771775" y="333375"/>
            <a:ext cx="3748088" cy="6324600"/>
          </a:xfrm>
          <a:noFill/>
        </p:spPr>
      </p:pic>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4" descr="kaw8"/>
          <p:cNvPicPr>
            <a:picLocks noChangeAspect="1" noChangeArrowheads="1"/>
          </p:cNvPicPr>
          <p:nvPr/>
        </p:nvPicPr>
        <p:blipFill>
          <a:blip r:embed="rId2" cstate="print"/>
          <a:srcRect/>
          <a:stretch>
            <a:fillRect/>
          </a:stretch>
        </p:blipFill>
        <p:spPr bwMode="auto">
          <a:xfrm>
            <a:off x="2411413" y="765175"/>
            <a:ext cx="4425950" cy="5410200"/>
          </a:xfrm>
          <a:prstGeom prst="rect">
            <a:avLst/>
          </a:prstGeom>
          <a:noFill/>
          <a:ln w="9525">
            <a:noFill/>
            <a:miter lim="800000"/>
            <a:headEnd/>
            <a:tailEnd/>
          </a:ln>
        </p:spPr>
      </p:pic>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pPr eaLnBrk="1" hangingPunct="1">
              <a:defRPr/>
            </a:pPr>
            <a:endParaRPr lang="en-US"/>
          </a:p>
        </p:txBody>
      </p:sp>
      <p:pic>
        <p:nvPicPr>
          <p:cNvPr id="88067" name="Picture 3"/>
          <p:cNvPicPr>
            <a:picLocks noGrp="1" noChangeAspect="1" noChangeArrowheads="1"/>
          </p:cNvPicPr>
          <p:nvPr>
            <p:ph type="body" idx="1"/>
          </p:nvPr>
        </p:nvPicPr>
        <p:blipFill>
          <a:blip r:embed="rId3" cstate="print"/>
          <a:srcRect/>
          <a:stretch>
            <a:fillRect/>
          </a:stretch>
        </p:blipFill>
        <p:spPr>
          <a:xfrm>
            <a:off x="762000" y="1447800"/>
            <a:ext cx="2917825" cy="2441575"/>
          </a:xfrm>
          <a:noFill/>
        </p:spPr>
      </p:pic>
      <p:pic>
        <p:nvPicPr>
          <p:cNvPr id="88068" name="Picture 4"/>
          <p:cNvPicPr>
            <a:picLocks noChangeAspect="1" noChangeArrowheads="1"/>
          </p:cNvPicPr>
          <p:nvPr/>
        </p:nvPicPr>
        <p:blipFill>
          <a:blip r:embed="rId4" cstate="print"/>
          <a:srcRect/>
          <a:stretch>
            <a:fillRect/>
          </a:stretch>
        </p:blipFill>
        <p:spPr bwMode="auto">
          <a:xfrm>
            <a:off x="5334000" y="1600200"/>
            <a:ext cx="2971800" cy="2436813"/>
          </a:xfrm>
          <a:prstGeom prst="rect">
            <a:avLst/>
          </a:prstGeom>
          <a:noFill/>
          <a:ln w="9525">
            <a:noFill/>
            <a:miter lim="800000"/>
            <a:headEnd/>
            <a:tailEnd/>
          </a:ln>
        </p:spPr>
      </p:pic>
      <p:pic>
        <p:nvPicPr>
          <p:cNvPr id="88069" name="Picture 5"/>
          <p:cNvPicPr>
            <a:picLocks noChangeAspect="1" noChangeArrowheads="1"/>
          </p:cNvPicPr>
          <p:nvPr/>
        </p:nvPicPr>
        <p:blipFill>
          <a:blip r:embed="rId5" cstate="print"/>
          <a:srcRect/>
          <a:stretch>
            <a:fillRect/>
          </a:stretch>
        </p:blipFill>
        <p:spPr bwMode="auto">
          <a:xfrm>
            <a:off x="2895600" y="4121150"/>
            <a:ext cx="3206750" cy="2736850"/>
          </a:xfrm>
          <a:prstGeom prst="rect">
            <a:avLst/>
          </a:prstGeom>
          <a:noFill/>
          <a:ln w="9525">
            <a:noFill/>
            <a:miter lim="800000"/>
            <a:headEnd/>
            <a:tailEnd/>
          </a:ln>
        </p:spPr>
      </p:pic>
      <p:sp>
        <p:nvSpPr>
          <p:cNvPr id="88070" name="Text Box 6"/>
          <p:cNvSpPr txBox="1">
            <a:spLocks noChangeArrowheads="1"/>
          </p:cNvSpPr>
          <p:nvPr/>
        </p:nvSpPr>
        <p:spPr bwMode="auto">
          <a:xfrm>
            <a:off x="6477000" y="6400800"/>
            <a:ext cx="2667000" cy="228600"/>
          </a:xfrm>
          <a:prstGeom prst="rect">
            <a:avLst/>
          </a:prstGeom>
          <a:noFill/>
          <a:ln w="9525">
            <a:noFill/>
            <a:miter lim="800000"/>
            <a:headEnd/>
            <a:tailEnd/>
          </a:ln>
        </p:spPr>
        <p:txBody>
          <a:bodyPr>
            <a:spAutoFit/>
          </a:bodyPr>
          <a:lstStyle/>
          <a:p>
            <a:pPr algn="l" rtl="0">
              <a:spcBef>
                <a:spcPct val="50000"/>
              </a:spcBef>
            </a:pPr>
            <a:r>
              <a:rPr lang="en-US" sz="900" b="1">
                <a:solidFill>
                  <a:schemeClr val="bg1"/>
                </a:solidFill>
                <a:latin typeface="Arial" pitchFamily="34" charset="0"/>
              </a:rPr>
              <a:t>(</a:t>
            </a:r>
            <a:r>
              <a:rPr lang="en-US" sz="900" b="1" i="1">
                <a:solidFill>
                  <a:schemeClr val="bg1"/>
                </a:solidFill>
                <a:latin typeface="Arial" pitchFamily="34" charset="0"/>
              </a:rPr>
              <a:t>Circulation. </a:t>
            </a:r>
            <a:r>
              <a:rPr lang="en-US" sz="900" b="1">
                <a:solidFill>
                  <a:schemeClr val="bg1"/>
                </a:solidFill>
                <a:latin typeface="Arial" pitchFamily="34" charset="0"/>
              </a:rPr>
              <a:t>2005;111:e440.)</a:t>
            </a:r>
            <a:endParaRPr lang="en-US" sz="900">
              <a:solidFill>
                <a:schemeClr val="bg1"/>
              </a:solidFill>
              <a:latin typeface="Arial" pitchFamily="34" charset="0"/>
            </a:endParaRPr>
          </a:p>
        </p:txBody>
      </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defRPr/>
            </a:pPr>
            <a:endParaRPr lang="en-US"/>
          </a:p>
        </p:txBody>
      </p:sp>
      <p:pic>
        <p:nvPicPr>
          <p:cNvPr id="89091" name="Picture 3" descr="kawasaki2">
            <a:hlinkClick r:id="rId2" action="ppaction://hlinkfile"/>
          </p:cNvPr>
          <p:cNvPicPr>
            <a:picLocks noGrp="1" noChangeAspect="1" noChangeArrowheads="1"/>
          </p:cNvPicPr>
          <p:nvPr>
            <p:ph idx="1"/>
          </p:nvPr>
        </p:nvPicPr>
        <p:blipFill>
          <a:blip r:embed="rId3" cstate="print"/>
          <a:srcRect/>
          <a:stretch>
            <a:fillRect/>
          </a:stretch>
        </p:blipFill>
        <p:spPr>
          <a:xfrm>
            <a:off x="838200" y="990600"/>
            <a:ext cx="7600950" cy="5405438"/>
          </a:xfrm>
        </p:spPr>
      </p:pic>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pPr eaLnBrk="1" hangingPunct="1">
              <a:defRPr/>
            </a:pPr>
            <a:endParaRPr lang="en-US"/>
          </a:p>
        </p:txBody>
      </p:sp>
      <p:sp>
        <p:nvSpPr>
          <p:cNvPr id="244739" name="Rectangle 3"/>
          <p:cNvSpPr>
            <a:spLocks noGrp="1" noChangeArrowheads="1"/>
          </p:cNvSpPr>
          <p:nvPr>
            <p:ph type="body" idx="1"/>
          </p:nvPr>
        </p:nvSpPr>
        <p:spPr/>
        <p:txBody>
          <a:bodyPr/>
          <a:lstStyle/>
          <a:p>
            <a:pPr eaLnBrk="1" hangingPunct="1">
              <a:defRPr/>
            </a:pPr>
            <a:endParaRPr lang="en-US"/>
          </a:p>
        </p:txBody>
      </p:sp>
      <p:pic>
        <p:nvPicPr>
          <p:cNvPr id="90116" name="Picture 4" descr="kawasaki2">
            <a:hlinkClick r:id="rId2" action="ppaction://hlinkfile"/>
          </p:cNvPr>
          <p:cNvPicPr>
            <a:picLocks noChangeAspect="1" noChangeArrowheads="1"/>
          </p:cNvPicPr>
          <p:nvPr/>
        </p:nvPicPr>
        <p:blipFill>
          <a:blip r:embed="rId3" cstate="print"/>
          <a:srcRect/>
          <a:stretch>
            <a:fillRect/>
          </a:stretch>
        </p:blipFill>
        <p:spPr bwMode="auto">
          <a:xfrm>
            <a:off x="152400" y="285750"/>
            <a:ext cx="8839200" cy="6286500"/>
          </a:xfrm>
          <a:prstGeom prst="rect">
            <a:avLst/>
          </a:prstGeom>
          <a:noFill/>
          <a:ln w="9525">
            <a:noFill/>
            <a:miter lim="800000"/>
            <a:headEnd/>
            <a:tailEnd/>
          </a:ln>
        </p:spPr>
      </p:pic>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pPr eaLnBrk="1" hangingPunct="1">
              <a:defRPr/>
            </a:pPr>
            <a:r>
              <a:rPr lang="en-US" sz="4000"/>
              <a:t>TREATMENT</a:t>
            </a:r>
            <a:br>
              <a:rPr lang="en-US" sz="4000"/>
            </a:br>
            <a:r>
              <a:rPr lang="en-US" sz="4000"/>
              <a:t>IVIG</a:t>
            </a:r>
          </a:p>
        </p:txBody>
      </p:sp>
      <p:sp>
        <p:nvSpPr>
          <p:cNvPr id="245763" name="Rectangle 3"/>
          <p:cNvSpPr>
            <a:spLocks noGrp="1" noChangeArrowheads="1"/>
          </p:cNvSpPr>
          <p:nvPr>
            <p:ph type="body" idx="1"/>
          </p:nvPr>
        </p:nvSpPr>
        <p:spPr/>
        <p:txBody>
          <a:bodyPr/>
          <a:lstStyle/>
          <a:p>
            <a:pPr algn="l" rtl="0" eaLnBrk="1" hangingPunct="1">
              <a:lnSpc>
                <a:spcPct val="80000"/>
              </a:lnSpc>
              <a:buClr>
                <a:schemeClr val="tx1"/>
              </a:buClr>
              <a:defRPr/>
            </a:pPr>
            <a:r>
              <a:rPr lang="en-US" sz="2800"/>
              <a:t>The efficacy of IVIG in reducing the prevalence of coronary artery abnormalities is well established</a:t>
            </a:r>
          </a:p>
          <a:p>
            <a:pPr algn="l" rtl="0" eaLnBrk="1" hangingPunct="1">
              <a:lnSpc>
                <a:spcPct val="80000"/>
              </a:lnSpc>
              <a:buClr>
                <a:schemeClr val="tx1"/>
              </a:buClr>
              <a:buFont typeface="Wingdings" pitchFamily="2" charset="2"/>
              <a:buNone/>
              <a:defRPr/>
            </a:pPr>
            <a:endParaRPr lang="en-US" sz="2800"/>
          </a:p>
          <a:p>
            <a:pPr algn="l" rtl="0" eaLnBrk="1" hangingPunct="1">
              <a:lnSpc>
                <a:spcPct val="80000"/>
              </a:lnSpc>
              <a:buClr>
                <a:schemeClr val="tx1"/>
              </a:buClr>
              <a:defRPr/>
            </a:pPr>
            <a:r>
              <a:rPr lang="en-US" sz="2800"/>
              <a:t>Decreases the incidence of coronary aneurysms from 20% to 5% (if used before day 10)</a:t>
            </a:r>
          </a:p>
          <a:p>
            <a:pPr algn="l" rtl="0" eaLnBrk="1" hangingPunct="1">
              <a:lnSpc>
                <a:spcPct val="80000"/>
              </a:lnSpc>
              <a:buClr>
                <a:schemeClr val="tx1"/>
              </a:buClr>
              <a:buFont typeface="Wingdings" pitchFamily="2" charset="2"/>
              <a:buNone/>
              <a:defRPr/>
            </a:pPr>
            <a:endParaRPr lang="en-US" sz="2800"/>
          </a:p>
          <a:p>
            <a:pPr algn="l" rtl="0" eaLnBrk="1" hangingPunct="1">
              <a:lnSpc>
                <a:spcPct val="80000"/>
              </a:lnSpc>
              <a:buClr>
                <a:schemeClr val="tx1"/>
              </a:buClr>
              <a:defRPr/>
            </a:pPr>
            <a:r>
              <a:rPr lang="en-US" sz="2800"/>
              <a:t>Has generalized anti-inflammatory effect</a:t>
            </a:r>
          </a:p>
          <a:p>
            <a:pPr algn="l" rtl="0" eaLnBrk="1" hangingPunct="1">
              <a:lnSpc>
                <a:spcPct val="80000"/>
              </a:lnSpc>
              <a:buFont typeface="Wingdings" pitchFamily="2" charset="2"/>
              <a:buNone/>
              <a:defRPr/>
            </a:pPr>
            <a:endParaRPr lang="en-US" sz="2800"/>
          </a:p>
          <a:p>
            <a:pPr algn="l" rtl="0" eaLnBrk="1" hangingPunct="1">
              <a:lnSpc>
                <a:spcPct val="80000"/>
              </a:lnSpc>
              <a:defRPr/>
            </a:pPr>
            <a:r>
              <a:rPr lang="en-US" sz="2800"/>
              <a:t>Patients should be treated with IVIG, 2 g/kg in a single infusion over 10-12 hours together with aspirin (AHA)</a:t>
            </a:r>
          </a:p>
          <a:p>
            <a:pPr algn="l" rtl="0" eaLnBrk="1" hangingPunct="1">
              <a:lnSpc>
                <a:spcPct val="80000"/>
              </a:lnSpc>
              <a:buClr>
                <a:schemeClr val="tx1"/>
              </a:buClr>
              <a:defRPr/>
            </a:pPr>
            <a:endParaRPr lang="en-US" sz="2800"/>
          </a:p>
        </p:txBody>
      </p:sp>
      <p:sp>
        <p:nvSpPr>
          <p:cNvPr id="91140" name="Rectangle 4"/>
          <p:cNvSpPr>
            <a:spLocks noChangeArrowheads="1"/>
          </p:cNvSpPr>
          <p:nvPr/>
        </p:nvSpPr>
        <p:spPr bwMode="auto">
          <a:xfrm>
            <a:off x="4416425" y="3244850"/>
            <a:ext cx="311150" cy="366713"/>
          </a:xfrm>
          <a:prstGeom prst="rect">
            <a:avLst/>
          </a:prstGeom>
          <a:noFill/>
          <a:ln w="9525">
            <a:noFill/>
            <a:miter lim="800000"/>
            <a:headEnd/>
            <a:tailEnd/>
          </a:ln>
        </p:spPr>
        <p:txBody>
          <a:bodyPr wrap="none" anchor="ctr">
            <a:spAutoFit/>
          </a:bodyPr>
          <a:lstStyle/>
          <a:p>
            <a:pPr algn="ctr" rtl="0"/>
            <a:r>
              <a:rPr lang="en-US">
                <a:latin typeface="Arial" pitchFamily="34" charset="0"/>
              </a:rPr>
              <a:t>. </a:t>
            </a:r>
          </a:p>
        </p:txBody>
      </p:sp>
      <p:sp>
        <p:nvSpPr>
          <p:cNvPr id="91141" name="Text Box 5"/>
          <p:cNvSpPr txBox="1">
            <a:spLocks noChangeArrowheads="1"/>
          </p:cNvSpPr>
          <p:nvPr/>
        </p:nvSpPr>
        <p:spPr bwMode="auto">
          <a:xfrm>
            <a:off x="6019800" y="5791200"/>
            <a:ext cx="3124200" cy="1254125"/>
          </a:xfrm>
          <a:prstGeom prst="rect">
            <a:avLst/>
          </a:prstGeom>
          <a:noFill/>
          <a:ln w="9525">
            <a:noFill/>
            <a:miter lim="800000"/>
            <a:headEnd/>
            <a:tailEnd/>
          </a:ln>
        </p:spPr>
        <p:txBody>
          <a:bodyPr>
            <a:spAutoFit/>
          </a:bodyPr>
          <a:lstStyle/>
          <a:p>
            <a:pPr algn="l" rtl="0"/>
            <a:r>
              <a:rPr lang="en-US" sz="800">
                <a:solidFill>
                  <a:schemeClr val="bg1"/>
                </a:solidFill>
                <a:latin typeface="Arial" pitchFamily="34" charset="0"/>
              </a:rPr>
              <a:t>Durongpisitkul K, Gururaj VJ, Park JM, Martin CF. The prevention of coronary artery aneurysm in Kawasaki disease: a meta-analysis on the efficacy of aspirin and immunoglobulin treatment. </a:t>
            </a:r>
            <a:r>
              <a:rPr lang="en-US" sz="800" i="1">
                <a:solidFill>
                  <a:schemeClr val="bg1"/>
                </a:solidFill>
                <a:latin typeface="Arial" pitchFamily="34" charset="0"/>
              </a:rPr>
              <a:t>Pediatrics. </a:t>
            </a:r>
            <a:r>
              <a:rPr lang="en-US" sz="800">
                <a:solidFill>
                  <a:schemeClr val="bg1"/>
                </a:solidFill>
                <a:latin typeface="Arial" pitchFamily="34" charset="0"/>
              </a:rPr>
              <a:t>1995;96:1057–1061</a:t>
            </a:r>
          </a:p>
          <a:p>
            <a:pPr algn="l" rtl="0"/>
            <a:r>
              <a:rPr lang="en-US" sz="800">
                <a:solidFill>
                  <a:schemeClr val="bg1"/>
                </a:solidFill>
                <a:latin typeface="Arial" pitchFamily="34" charset="0"/>
              </a:rPr>
              <a:t>Terai M, Shulman ST. Prevalence of coronary artery abnormalities in Kawasaki disease is highly dependent on gamma globulin dose but independent of salicylate dose. </a:t>
            </a:r>
            <a:r>
              <a:rPr lang="en-US" sz="800" i="1">
                <a:solidFill>
                  <a:schemeClr val="bg1"/>
                </a:solidFill>
                <a:latin typeface="Arial" pitchFamily="34" charset="0"/>
              </a:rPr>
              <a:t>J Pediatr. </a:t>
            </a:r>
            <a:r>
              <a:rPr lang="en-US" sz="800">
                <a:solidFill>
                  <a:schemeClr val="bg1"/>
                </a:solidFill>
                <a:latin typeface="Arial" pitchFamily="34" charset="0"/>
              </a:rPr>
              <a:t>1997;131:888–893</a:t>
            </a:r>
          </a:p>
          <a:p>
            <a:pPr algn="l" rtl="0">
              <a:spcBef>
                <a:spcPct val="50000"/>
              </a:spcBef>
            </a:pPr>
            <a:endParaRPr lang="en-US" sz="800">
              <a:solidFill>
                <a:schemeClr val="bg1"/>
              </a:solidFill>
              <a:latin typeface="Arial" pitchFamily="34" charset="0"/>
            </a:endParaRPr>
          </a:p>
        </p:txBody>
      </p:sp>
    </p:spTree>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pPr eaLnBrk="1" hangingPunct="1">
              <a:defRPr/>
            </a:pPr>
            <a:r>
              <a:rPr lang="en-US" sz="4000"/>
              <a:t>TREATMENT</a:t>
            </a:r>
            <a:br>
              <a:rPr lang="en-US" sz="4000"/>
            </a:br>
            <a:r>
              <a:rPr lang="en-US" sz="4000"/>
              <a:t>IVIG</a:t>
            </a:r>
          </a:p>
        </p:txBody>
      </p:sp>
      <p:sp>
        <p:nvSpPr>
          <p:cNvPr id="247811" name="Rectangle 3"/>
          <p:cNvSpPr>
            <a:spLocks noGrp="1" noChangeArrowheads="1"/>
          </p:cNvSpPr>
          <p:nvPr>
            <p:ph type="body" idx="1"/>
          </p:nvPr>
        </p:nvSpPr>
        <p:spPr/>
        <p:txBody>
          <a:bodyPr/>
          <a:lstStyle/>
          <a:p>
            <a:pPr algn="l" rtl="0" eaLnBrk="1" hangingPunct="1">
              <a:defRPr/>
            </a:pPr>
            <a:r>
              <a:rPr lang="en-US" sz="2800"/>
              <a:t>Give in the first 10 days and preferably within 7 days of illness</a:t>
            </a:r>
          </a:p>
          <a:p>
            <a:pPr algn="l" rtl="0" eaLnBrk="1" hangingPunct="1">
              <a:buClr>
                <a:srgbClr val="FFFF00"/>
              </a:buClr>
              <a:defRPr/>
            </a:pPr>
            <a:r>
              <a:rPr lang="en-US" sz="2800"/>
              <a:t>Should be still administered to children presenting after the 10th day of illness if they have either </a:t>
            </a:r>
          </a:p>
          <a:p>
            <a:pPr lvl="1" algn="l" rtl="0" eaLnBrk="1" hangingPunct="1">
              <a:defRPr/>
            </a:pPr>
            <a:r>
              <a:rPr lang="en-US" sz="2400"/>
              <a:t>persistent fever without other explanation or</a:t>
            </a:r>
          </a:p>
          <a:p>
            <a:pPr lvl="1" algn="l" rtl="0" eaLnBrk="1" hangingPunct="1">
              <a:defRPr/>
            </a:pPr>
            <a:r>
              <a:rPr lang="en-US" sz="2400"/>
              <a:t>aneurysms and ongoing systemic inflammation, as manifested by elevated ESR or CRP</a:t>
            </a:r>
          </a:p>
          <a:p>
            <a:pPr algn="l" rtl="0" eaLnBrk="1" hangingPunct="1">
              <a:defRPr/>
            </a:pPr>
            <a:r>
              <a:rPr lang="en-US" sz="2800"/>
              <a:t>Live vaccines deferred for 11 months</a:t>
            </a:r>
          </a:p>
        </p:txBody>
      </p:sp>
    </p:spTree>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eaLnBrk="1" hangingPunct="1">
              <a:defRPr/>
            </a:pPr>
            <a:r>
              <a:rPr lang="en-US" sz="4000"/>
              <a:t>TREATMENT</a:t>
            </a:r>
            <a:br>
              <a:rPr lang="en-US" sz="4000"/>
            </a:br>
            <a:r>
              <a:rPr lang="en-US" sz="4000"/>
              <a:t>ASPIRIN</a:t>
            </a:r>
          </a:p>
        </p:txBody>
      </p:sp>
      <p:sp>
        <p:nvSpPr>
          <p:cNvPr id="251907" name="Rectangle 3"/>
          <p:cNvSpPr>
            <a:spLocks noGrp="1" noChangeArrowheads="1"/>
          </p:cNvSpPr>
          <p:nvPr>
            <p:ph type="body" idx="1"/>
          </p:nvPr>
        </p:nvSpPr>
        <p:spPr>
          <a:xfrm>
            <a:off x="457200" y="1600200"/>
            <a:ext cx="8229600" cy="5791200"/>
          </a:xfrm>
        </p:spPr>
        <p:txBody>
          <a:bodyPr/>
          <a:lstStyle/>
          <a:p>
            <a:pPr algn="l" rtl="0" eaLnBrk="1" hangingPunct="1">
              <a:lnSpc>
                <a:spcPct val="90000"/>
              </a:lnSpc>
              <a:buFont typeface="Wingdings" pitchFamily="2" charset="2"/>
              <a:buNone/>
              <a:defRPr/>
            </a:pPr>
            <a:r>
              <a:rPr lang="en-US" sz="2400"/>
              <a:t>Aspirin</a:t>
            </a:r>
          </a:p>
          <a:p>
            <a:pPr algn="l" rtl="0" eaLnBrk="1" hangingPunct="1">
              <a:lnSpc>
                <a:spcPct val="90000"/>
              </a:lnSpc>
              <a:defRPr/>
            </a:pPr>
            <a:r>
              <a:rPr lang="en-US" sz="2400"/>
              <a:t>Additive anti-inflammatory effects to IVIG</a:t>
            </a:r>
          </a:p>
          <a:p>
            <a:pPr algn="l" rtl="0" eaLnBrk="1" hangingPunct="1">
              <a:lnSpc>
                <a:spcPct val="90000"/>
              </a:lnSpc>
              <a:defRPr/>
            </a:pPr>
            <a:r>
              <a:rPr lang="en-US" sz="2400"/>
              <a:t>Does not appear to lower the frequency of the development of coronary abnormalities</a:t>
            </a:r>
          </a:p>
          <a:p>
            <a:pPr algn="l" rtl="0" eaLnBrk="1" hangingPunct="1">
              <a:lnSpc>
                <a:spcPct val="90000"/>
              </a:lnSpc>
              <a:defRPr/>
            </a:pPr>
            <a:r>
              <a:rPr lang="en-US" sz="2400"/>
              <a:t>During the acute phase of illness, aspirin is administered at 80 to 100 mg/kg per day in 4 doses </a:t>
            </a:r>
          </a:p>
          <a:p>
            <a:pPr algn="l" rtl="0" eaLnBrk="1" hangingPunct="1">
              <a:lnSpc>
                <a:spcPct val="90000"/>
              </a:lnSpc>
              <a:defRPr/>
            </a:pPr>
            <a:r>
              <a:rPr lang="en-US" sz="2400"/>
              <a:t>Many centers reduce the aspirin dose after the child has been afebrile for 48 to 72 hours. Other clinicians continue high-dose aspirin until day 14 of illness</a:t>
            </a:r>
          </a:p>
          <a:p>
            <a:pPr algn="l" rtl="0" eaLnBrk="1" hangingPunct="1">
              <a:lnSpc>
                <a:spcPct val="90000"/>
              </a:lnSpc>
              <a:defRPr/>
            </a:pPr>
            <a:r>
              <a:rPr lang="en-US" sz="2400"/>
              <a:t>Low-dose aspirin (3</a:t>
            </a:r>
            <a:r>
              <a:rPr lang="en-US" sz="2400">
                <a:latin typeface="Arial"/>
              </a:rPr>
              <a:t>–</a:t>
            </a:r>
            <a:r>
              <a:rPr lang="en-US" sz="2400"/>
              <a:t>5 mg/kg per day) is maintained until the patient shows no evidence of coronary changes by 6 to 8 weeks after the onset of the illness </a:t>
            </a:r>
          </a:p>
          <a:p>
            <a:pPr algn="l" rtl="0" eaLnBrk="1" hangingPunct="1">
              <a:lnSpc>
                <a:spcPct val="90000"/>
              </a:lnSpc>
              <a:defRPr/>
            </a:pPr>
            <a:r>
              <a:rPr lang="en-US" sz="2400"/>
              <a:t>For children who develop coronary abnormalities, aspirin may be continued indefinitely</a:t>
            </a:r>
            <a:endParaRPr lang="en-US" sz="1800"/>
          </a:p>
        </p:txBody>
      </p:sp>
    </p:spTree>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pPr eaLnBrk="1" hangingPunct="1">
              <a:defRPr/>
            </a:pPr>
            <a:r>
              <a:rPr lang="en-US"/>
              <a:t>Prognosis</a:t>
            </a:r>
          </a:p>
        </p:txBody>
      </p:sp>
      <p:sp>
        <p:nvSpPr>
          <p:cNvPr id="253955" name="Rectangle 3"/>
          <p:cNvSpPr>
            <a:spLocks noGrp="1" noChangeArrowheads="1"/>
          </p:cNvSpPr>
          <p:nvPr>
            <p:ph type="body" idx="1"/>
          </p:nvPr>
        </p:nvSpPr>
        <p:spPr/>
        <p:txBody>
          <a:bodyPr/>
          <a:lstStyle/>
          <a:p>
            <a:pPr algn="l" rtl="0" eaLnBrk="1" hangingPunct="1">
              <a:lnSpc>
                <a:spcPct val="90000"/>
              </a:lnSpc>
              <a:defRPr/>
            </a:pPr>
            <a:r>
              <a:rPr lang="en-US"/>
              <a:t>50% of aneurysms regress within 5 years </a:t>
            </a:r>
          </a:p>
          <a:p>
            <a:pPr algn="l" rtl="0" eaLnBrk="1" hangingPunct="1">
              <a:lnSpc>
                <a:spcPct val="90000"/>
              </a:lnSpc>
              <a:defRPr/>
            </a:pPr>
            <a:r>
              <a:rPr lang="en-US"/>
              <a:t>Mild dilatation (3</a:t>
            </a:r>
            <a:r>
              <a:rPr lang="en-US">
                <a:latin typeface="Arial"/>
              </a:rPr>
              <a:t>–</a:t>
            </a:r>
            <a:r>
              <a:rPr lang="en-US"/>
              <a:t>4 mm) regresses within 2 years</a:t>
            </a:r>
          </a:p>
          <a:p>
            <a:pPr algn="l" rtl="0" eaLnBrk="1" hangingPunct="1">
              <a:lnSpc>
                <a:spcPct val="90000"/>
              </a:lnSpc>
              <a:defRPr/>
            </a:pPr>
            <a:r>
              <a:rPr lang="en-US"/>
              <a:t>80% of those with moderate dilatation (4</a:t>
            </a:r>
            <a:r>
              <a:rPr lang="en-US">
                <a:latin typeface="Arial"/>
              </a:rPr>
              <a:t>–</a:t>
            </a:r>
            <a:r>
              <a:rPr lang="en-US"/>
              <a:t>8 mm) regress within 5 years. </a:t>
            </a:r>
          </a:p>
          <a:p>
            <a:pPr algn="l" rtl="0" eaLnBrk="1" hangingPunct="1">
              <a:lnSpc>
                <a:spcPct val="90000"/>
              </a:lnSpc>
              <a:defRPr/>
            </a:pPr>
            <a:r>
              <a:rPr lang="en-US"/>
              <a:t>Giant aneurysms (&gt;8 mm) are unlikely to resolve, and many progress to stenosis or complete obstruction within years of the initial diagnosis.</a:t>
            </a:r>
          </a:p>
          <a:p>
            <a:pPr algn="l" rtl="0" eaLnBrk="1" hangingPunct="1">
              <a:lnSpc>
                <a:spcPct val="90000"/>
              </a:lnSpc>
              <a:defRPr/>
            </a:pPr>
            <a:endParaRPr lang="en-US"/>
          </a:p>
        </p:txBody>
      </p:sp>
    </p:spTree>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idx="4294967295"/>
          </p:nvPr>
        </p:nvSpPr>
        <p:spPr>
          <a:xfrm>
            <a:off x="1066800" y="0"/>
            <a:ext cx="7543800" cy="1431925"/>
          </a:xfrm>
        </p:spPr>
        <p:txBody>
          <a:bodyPr/>
          <a:lstStyle/>
          <a:p>
            <a:pPr eaLnBrk="1" hangingPunct="1">
              <a:defRPr/>
            </a:pPr>
            <a:r>
              <a:rPr lang="en-US"/>
              <a:t>Introduction</a:t>
            </a:r>
          </a:p>
        </p:txBody>
      </p:sp>
      <p:sp>
        <p:nvSpPr>
          <p:cNvPr id="257027" name="Rectangle 3"/>
          <p:cNvSpPr>
            <a:spLocks noGrp="1" noChangeArrowheads="1"/>
          </p:cNvSpPr>
          <p:nvPr>
            <p:ph type="body" idx="4294967295"/>
          </p:nvPr>
        </p:nvSpPr>
        <p:spPr/>
        <p:txBody>
          <a:bodyPr/>
          <a:lstStyle/>
          <a:p>
            <a:pPr algn="l" rtl="0" eaLnBrk="1" hangingPunct="1">
              <a:lnSpc>
                <a:spcPct val="90000"/>
              </a:lnSpc>
              <a:defRPr/>
            </a:pPr>
            <a:r>
              <a:rPr lang="en-US" sz="2800" dirty="0" err="1"/>
              <a:t>Cardiomyopathies</a:t>
            </a:r>
            <a:r>
              <a:rPr lang="en-US" sz="2800" dirty="0"/>
              <a:t> are a heterogeneous group of disorders of both genetic and non-genetic etiology.</a:t>
            </a:r>
          </a:p>
          <a:p>
            <a:pPr algn="l" rtl="0" eaLnBrk="1" hangingPunct="1">
              <a:lnSpc>
                <a:spcPct val="90000"/>
              </a:lnSpc>
              <a:buNone/>
              <a:defRPr/>
            </a:pPr>
            <a:r>
              <a:rPr lang="en-US" sz="2800" dirty="0"/>
              <a:t> </a:t>
            </a:r>
          </a:p>
          <a:p>
            <a:pPr algn="l" rtl="0" eaLnBrk="1" hangingPunct="1">
              <a:lnSpc>
                <a:spcPct val="90000"/>
              </a:lnSpc>
              <a:defRPr/>
            </a:pPr>
            <a:r>
              <a:rPr lang="en-US" sz="2800" dirty="0"/>
              <a:t>Although the mortality for structural CHD has been reduced from 40% to 5% in the past 40 years there has been little change in the prognosis for pediatric patients with </a:t>
            </a:r>
            <a:r>
              <a:rPr lang="en-US" sz="2800" dirty="0" err="1"/>
              <a:t>cardiomyopathies</a:t>
            </a:r>
            <a:r>
              <a:rPr lang="en-US" sz="2800" dirty="0"/>
              <a:t>.</a:t>
            </a:r>
          </a:p>
          <a:p>
            <a:pPr algn="l" rtl="0" eaLnBrk="1" hangingPunct="1">
              <a:lnSpc>
                <a:spcPct val="90000"/>
              </a:lnSpc>
              <a:buNone/>
              <a:defRPr/>
            </a:pPr>
            <a:endParaRPr lang="ar-SA" sz="2800" dirty="0"/>
          </a:p>
          <a:p>
            <a:pPr algn="l" rtl="0" eaLnBrk="1" hangingPunct="1">
              <a:lnSpc>
                <a:spcPct val="90000"/>
              </a:lnSpc>
              <a:defRPr/>
            </a:pPr>
            <a:r>
              <a:rPr lang="en-US" sz="2800" dirty="0"/>
              <a:t>One-third of children with </a:t>
            </a:r>
            <a:r>
              <a:rPr lang="en-US" sz="2800" dirty="0" err="1"/>
              <a:t>cardiomyopathy</a:t>
            </a:r>
            <a:r>
              <a:rPr lang="en-US" sz="2800" dirty="0"/>
              <a:t> will die or require transplantation. </a:t>
            </a: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96975"/>
          </a:xfrm>
        </p:spPr>
        <p:txBody>
          <a:bodyPr/>
          <a:lstStyle/>
          <a:p>
            <a:pPr algn="l" eaLnBrk="1" hangingPunct="1">
              <a:defRPr/>
            </a:pPr>
            <a:r>
              <a:rPr lang="en-US" u="sng"/>
              <a:t>Pathogensis:</a:t>
            </a:r>
          </a:p>
        </p:txBody>
      </p:sp>
      <p:sp>
        <p:nvSpPr>
          <p:cNvPr id="41987" name="Rectangle 3"/>
          <p:cNvSpPr>
            <a:spLocks noGrp="1" noChangeArrowheads="1"/>
          </p:cNvSpPr>
          <p:nvPr>
            <p:ph type="body" idx="1"/>
          </p:nvPr>
        </p:nvSpPr>
        <p:spPr/>
        <p:txBody>
          <a:bodyPr/>
          <a:lstStyle/>
          <a:p>
            <a:pPr algn="l" eaLnBrk="1" hangingPunct="1">
              <a:buFont typeface="Wingdings" pitchFamily="2" charset="2"/>
              <a:buNone/>
              <a:defRPr/>
            </a:pPr>
            <a:r>
              <a:rPr lang="en-US" sz="4400" b="1" i="1"/>
              <a:t>Various theories were explaining the mechanism by which group A streptococci elicit the connective tissue inflammatory response that constitutes ARF including:</a:t>
            </a:r>
          </a:p>
        </p:txBody>
      </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a:t>Definition </a:t>
            </a:r>
          </a:p>
        </p:txBody>
      </p:sp>
      <p:sp>
        <p:nvSpPr>
          <p:cNvPr id="3" name="Content Placeholder 2"/>
          <p:cNvSpPr>
            <a:spLocks noGrp="1"/>
          </p:cNvSpPr>
          <p:nvPr>
            <p:ph idx="4294967295"/>
          </p:nvPr>
        </p:nvSpPr>
        <p:spPr/>
        <p:txBody>
          <a:bodyPr/>
          <a:lstStyle/>
          <a:p>
            <a:pPr algn="l" rtl="0" eaLnBrk="1" hangingPunct="1">
              <a:defRPr/>
            </a:pPr>
            <a:r>
              <a:rPr lang="en-US"/>
              <a:t>Cardiomyopathy is a myocardial disorder in which the heart muscle is structurally and functionally abnormal. </a:t>
            </a:r>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a:t>Definition (2)</a:t>
            </a:r>
          </a:p>
        </p:txBody>
      </p:sp>
      <p:sp>
        <p:nvSpPr>
          <p:cNvPr id="3" name="Content Placeholder 2"/>
          <p:cNvSpPr>
            <a:spLocks noGrp="1"/>
          </p:cNvSpPr>
          <p:nvPr>
            <p:ph idx="4294967295"/>
          </p:nvPr>
        </p:nvSpPr>
        <p:spPr/>
        <p:txBody>
          <a:bodyPr/>
          <a:lstStyle/>
          <a:p>
            <a:pPr algn="l" rtl="0" eaLnBrk="1" hangingPunct="1">
              <a:defRPr/>
            </a:pPr>
            <a:r>
              <a:rPr lang="en-US"/>
              <a:t>The absence of significant structural heart disease is included in definition.</a:t>
            </a:r>
          </a:p>
          <a:p>
            <a:pPr algn="l" rtl="0" eaLnBrk="1" hangingPunct="1">
              <a:buFont typeface="Wingdings" pitchFamily="2" charset="2"/>
              <a:buNone/>
              <a:defRPr/>
            </a:pPr>
            <a:r>
              <a:rPr lang="en-US"/>
              <a:t> </a:t>
            </a:r>
          </a:p>
          <a:p>
            <a:pPr algn="l" rtl="0" eaLnBrk="1" hangingPunct="1">
              <a:defRPr/>
            </a:pPr>
            <a:r>
              <a:rPr lang="en-US"/>
              <a:t>Adult definitions would also include the absence of coronary heart disease, systemic and pulmonary hypertension and valvular heart disease.</a:t>
            </a:r>
          </a:p>
        </p:txBody>
      </p:sp>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sz="3600"/>
              <a:t>Types of cardiomyopathy (CMP)</a:t>
            </a:r>
          </a:p>
        </p:txBody>
      </p:sp>
      <p:sp>
        <p:nvSpPr>
          <p:cNvPr id="3" name="Content Placeholder 2"/>
          <p:cNvSpPr>
            <a:spLocks noGrp="1"/>
          </p:cNvSpPr>
          <p:nvPr>
            <p:ph idx="4294967295"/>
          </p:nvPr>
        </p:nvSpPr>
        <p:spPr/>
        <p:txBody>
          <a:bodyPr/>
          <a:lstStyle/>
          <a:p>
            <a:pPr algn="l" rtl="0" eaLnBrk="1" hangingPunct="1">
              <a:defRPr/>
            </a:pPr>
            <a:r>
              <a:rPr lang="en-US"/>
              <a:t> Dilated cardiomyopathy (DCM) </a:t>
            </a:r>
          </a:p>
          <a:p>
            <a:pPr algn="l" rtl="0" eaLnBrk="1" hangingPunct="1">
              <a:defRPr/>
            </a:pPr>
            <a:r>
              <a:rPr lang="en-US"/>
              <a:t> Hypertrophic cardiomyopathy (HCM)</a:t>
            </a:r>
          </a:p>
          <a:p>
            <a:pPr algn="l" rtl="0" eaLnBrk="1" hangingPunct="1">
              <a:defRPr/>
            </a:pPr>
            <a:r>
              <a:rPr lang="en-US"/>
              <a:t> Restrictive cardiomyopathy (RCM)</a:t>
            </a:r>
          </a:p>
          <a:p>
            <a:pPr algn="l" rtl="0" eaLnBrk="1" hangingPunct="1">
              <a:defRPr/>
            </a:pPr>
            <a:r>
              <a:rPr lang="en-US"/>
              <a:t> Arrhythmogenic right ventricular</a:t>
            </a:r>
          </a:p>
          <a:p>
            <a:pPr algn="l" rtl="0" eaLnBrk="1" hangingPunct="1">
              <a:buFont typeface="Wingdings" pitchFamily="2" charset="2"/>
              <a:buNone/>
              <a:defRPr/>
            </a:pPr>
            <a:r>
              <a:rPr lang="en-US"/>
              <a:t>    cardiomyopathy (ARVC)</a:t>
            </a:r>
          </a:p>
          <a:p>
            <a:pPr algn="l" rtl="0" eaLnBrk="1" hangingPunct="1">
              <a:defRPr/>
            </a:pPr>
            <a:r>
              <a:rPr lang="en-US"/>
              <a:t> Unclassified CMP.</a:t>
            </a:r>
          </a:p>
          <a:p>
            <a:pPr algn="l" rtl="0" eaLnBrk="1" hangingPunct="1">
              <a:buFont typeface="Wingdings" pitchFamily="2" charset="2"/>
              <a:buNone/>
              <a:defRPr/>
            </a:pPr>
            <a:endParaRPr lang="en-US"/>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p:txBody>
          <a:bodyPr/>
          <a:lstStyle/>
          <a:p>
            <a:pPr eaLnBrk="1" hangingPunct="1">
              <a:defRPr/>
            </a:pPr>
            <a:r>
              <a:rPr lang="en-US"/>
              <a:t>Frequency</a:t>
            </a:r>
          </a:p>
        </p:txBody>
      </p:sp>
      <p:sp>
        <p:nvSpPr>
          <p:cNvPr id="3" name="Content Placeholder 2"/>
          <p:cNvSpPr>
            <a:spLocks noGrp="1"/>
          </p:cNvSpPr>
          <p:nvPr>
            <p:ph idx="4294967295"/>
          </p:nvPr>
        </p:nvSpPr>
        <p:spPr>
          <a:xfrm>
            <a:off x="1066800" y="1981200"/>
            <a:ext cx="7848600" cy="4114800"/>
          </a:xfrm>
        </p:spPr>
        <p:txBody>
          <a:bodyPr/>
          <a:lstStyle/>
          <a:p>
            <a:pPr algn="l" rtl="0" eaLnBrk="1" hangingPunct="1">
              <a:defRPr/>
            </a:pPr>
            <a:r>
              <a:rPr lang="en-US"/>
              <a:t>DCM is the most common morphological phenotype (50%).</a:t>
            </a:r>
          </a:p>
          <a:p>
            <a:pPr algn="l" rtl="0" eaLnBrk="1" hangingPunct="1">
              <a:buFont typeface="Wingdings" pitchFamily="2" charset="2"/>
              <a:buNone/>
              <a:defRPr/>
            </a:pPr>
            <a:endParaRPr lang="en-US"/>
          </a:p>
          <a:p>
            <a:pPr algn="l" rtl="0" eaLnBrk="1" hangingPunct="1">
              <a:defRPr/>
            </a:pPr>
            <a:r>
              <a:rPr lang="en-US"/>
              <a:t>HCM (40%).</a:t>
            </a:r>
          </a:p>
          <a:p>
            <a:pPr algn="l" rtl="0" eaLnBrk="1" hangingPunct="1">
              <a:buFont typeface="Wingdings" pitchFamily="2" charset="2"/>
              <a:buNone/>
              <a:defRPr/>
            </a:pPr>
            <a:r>
              <a:rPr lang="en-US"/>
              <a:t> </a:t>
            </a:r>
          </a:p>
          <a:p>
            <a:pPr algn="l" rtl="0" eaLnBrk="1" hangingPunct="1">
              <a:defRPr/>
            </a:pPr>
            <a:r>
              <a:rPr lang="en-US"/>
              <a:t>RCM, ARVC and unclassified (?).</a:t>
            </a:r>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idx="4294967295"/>
          </p:nvPr>
        </p:nvSpPr>
        <p:spPr>
          <a:xfrm>
            <a:off x="990600" y="0"/>
            <a:ext cx="7543800" cy="1431925"/>
          </a:xfrm>
        </p:spPr>
        <p:txBody>
          <a:bodyPr/>
          <a:lstStyle/>
          <a:p>
            <a:pPr eaLnBrk="1" hangingPunct="1">
              <a:defRPr/>
            </a:pPr>
            <a:r>
              <a:rPr lang="en-US"/>
              <a:t>DCM Pathology</a:t>
            </a:r>
          </a:p>
        </p:txBody>
      </p:sp>
      <p:sp>
        <p:nvSpPr>
          <p:cNvPr id="262147" name="Rectangle 3"/>
          <p:cNvSpPr>
            <a:spLocks noGrp="1" noChangeArrowheads="1"/>
          </p:cNvSpPr>
          <p:nvPr>
            <p:ph type="body" idx="4294967295"/>
          </p:nvPr>
        </p:nvSpPr>
        <p:spPr/>
        <p:txBody>
          <a:bodyPr/>
          <a:lstStyle/>
          <a:p>
            <a:pPr algn="l" rtl="0" eaLnBrk="1" hangingPunct="1">
              <a:lnSpc>
                <a:spcPct val="90000"/>
              </a:lnSpc>
              <a:defRPr/>
            </a:pPr>
            <a:r>
              <a:rPr lang="en-US" sz="2800"/>
              <a:t>Left ventricle is dilated with the right ventricle variably involved.</a:t>
            </a:r>
          </a:p>
          <a:p>
            <a:pPr algn="l" rtl="0" eaLnBrk="1" hangingPunct="1">
              <a:lnSpc>
                <a:spcPct val="90000"/>
              </a:lnSpc>
              <a:buFont typeface="Wingdings" pitchFamily="2" charset="2"/>
              <a:buNone/>
              <a:defRPr/>
            </a:pPr>
            <a:endParaRPr lang="en-US" sz="2800"/>
          </a:p>
          <a:p>
            <a:pPr algn="l" rtl="0" eaLnBrk="1" hangingPunct="1">
              <a:lnSpc>
                <a:spcPct val="90000"/>
              </a:lnSpc>
              <a:defRPr/>
            </a:pPr>
            <a:r>
              <a:rPr lang="en-US" sz="2800"/>
              <a:t>Ventricular systolic function is reduced.</a:t>
            </a:r>
          </a:p>
          <a:p>
            <a:pPr algn="l" rtl="0" eaLnBrk="1" hangingPunct="1">
              <a:lnSpc>
                <a:spcPct val="90000"/>
              </a:lnSpc>
              <a:buFont typeface="Wingdings" pitchFamily="2" charset="2"/>
              <a:buNone/>
              <a:defRPr/>
            </a:pPr>
            <a:endParaRPr lang="en-US" sz="2800"/>
          </a:p>
          <a:p>
            <a:pPr algn="l" rtl="0" eaLnBrk="1" hangingPunct="1">
              <a:lnSpc>
                <a:spcPct val="90000"/>
              </a:lnSpc>
              <a:defRPr/>
            </a:pPr>
            <a:r>
              <a:rPr lang="en-US" sz="2800"/>
              <a:t>Symptoms and signs resulting from pulmonary venous congestion, systemic venous congestion and a low cardiac output state are predicted. </a:t>
            </a:r>
          </a:p>
        </p:txBody>
      </p:sp>
    </p:spTree>
  </p:cSld>
  <p:clrMapOvr>
    <a:masterClrMapping/>
  </p:clrMapOvr>
  <p:transition>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10190009_hero_3to12"/>
          <p:cNvPicPr>
            <a:picLocks noChangeAspect="1" noChangeArrowheads="1"/>
          </p:cNvPicPr>
          <p:nvPr/>
        </p:nvPicPr>
        <p:blipFill>
          <a:blip r:embed="rId2" cstate="print"/>
          <a:srcRect/>
          <a:stretch>
            <a:fillRect/>
          </a:stretch>
        </p:blipFill>
        <p:spPr bwMode="auto">
          <a:xfrm>
            <a:off x="0" y="0"/>
            <a:ext cx="9144000" cy="3943350"/>
          </a:xfrm>
          <a:prstGeom prst="rect">
            <a:avLst/>
          </a:prstGeom>
          <a:noFill/>
          <a:ln w="9525">
            <a:noFill/>
            <a:miter lim="800000"/>
            <a:headEnd/>
            <a:tailEnd/>
          </a:ln>
        </p:spPr>
      </p:pic>
      <p:sp>
        <p:nvSpPr>
          <p:cNvPr id="280579" name="Rectangle 3"/>
          <p:cNvSpPr>
            <a:spLocks noGrp="1" noChangeArrowheads="1"/>
          </p:cNvSpPr>
          <p:nvPr>
            <p:ph type="title"/>
          </p:nvPr>
        </p:nvSpPr>
        <p:spPr>
          <a:xfrm>
            <a:off x="0" y="4149725"/>
            <a:ext cx="4572000" cy="1719263"/>
          </a:xfrm>
        </p:spPr>
        <p:txBody>
          <a:bodyPr/>
          <a:lstStyle/>
          <a:p>
            <a:pPr eaLnBrk="1" hangingPunct="1">
              <a:defRPr/>
            </a:pPr>
            <a:r>
              <a:rPr lang="en-US" sz="6600" i="1" u="sng"/>
              <a:t>Thank you</a:t>
            </a:r>
          </a:p>
        </p:txBody>
      </p:sp>
      <p:pic>
        <p:nvPicPr>
          <p:cNvPr id="120836" name="Picture 4" descr="Heart_copy"/>
          <p:cNvPicPr>
            <a:picLocks noChangeAspect="1" noChangeArrowheads="1"/>
          </p:cNvPicPr>
          <p:nvPr/>
        </p:nvPicPr>
        <p:blipFill>
          <a:blip r:embed="rId3" cstate="print"/>
          <a:srcRect/>
          <a:stretch>
            <a:fillRect/>
          </a:stretch>
        </p:blipFill>
        <p:spPr bwMode="auto">
          <a:xfrm>
            <a:off x="5940425" y="3644900"/>
            <a:ext cx="3492500" cy="3492500"/>
          </a:xfrm>
          <a:prstGeom prst="rect">
            <a:avLst/>
          </a:prstGeom>
          <a:noFill/>
          <a:ln w="9525">
            <a:noFill/>
            <a:miter lim="800000"/>
            <a:headEnd/>
            <a:tailEnd/>
          </a:ln>
        </p:spPr>
      </p:pic>
    </p:spTree>
  </p:cSld>
  <p:clrMapOvr>
    <a:masterClrMapping/>
  </p:clrMapOvr>
  <p:transition>
    <p:random/>
  </p:transition>
</p:sld>
</file>

<file path=ppt/theme/theme1.xml><?xml version="1.0" encoding="utf-8"?>
<a:theme xmlns:a="http://schemas.openxmlformats.org/drawingml/2006/main" name="Maple">
  <a:themeElements>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fontScheme name="Mapl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imes New Roman" pitchFamily="18"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Times New Roman" pitchFamily="18" charset="0"/>
            <a:cs typeface="Arial"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Maple</Template>
  <TotalTime>2606</TotalTime>
  <Words>3880</Words>
  <Application>Microsoft Macintosh PowerPoint</Application>
  <PresentationFormat>On-screen Show (4:3)</PresentationFormat>
  <Paragraphs>444</Paragraphs>
  <Slides>95</Slides>
  <Notes>18</Notes>
  <HiddenSlides>2</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95</vt:i4>
      </vt:variant>
    </vt:vector>
  </HeadingPairs>
  <TitlesOfParts>
    <vt:vector size="102" baseType="lpstr">
      <vt:lpstr>Andale Mono</vt:lpstr>
      <vt:lpstr>Andalus</vt:lpstr>
      <vt:lpstr>Arial</vt:lpstr>
      <vt:lpstr>Times New Roman</vt:lpstr>
      <vt:lpstr>Wingdings</vt:lpstr>
      <vt:lpstr>Maple</vt:lpstr>
      <vt:lpstr>Image</vt:lpstr>
      <vt:lpstr>PowerPoint Presentation</vt:lpstr>
      <vt:lpstr>Acquired Heart Disease  in Childhood</vt:lpstr>
      <vt:lpstr>Outline</vt:lpstr>
      <vt:lpstr>ACUTE RHEUMATIC FEVER</vt:lpstr>
      <vt:lpstr>Acute Rheumatic Fever (ARF) Definition:</vt:lpstr>
      <vt:lpstr>Definition (cont.):</vt:lpstr>
      <vt:lpstr>Etiology:</vt:lpstr>
      <vt:lpstr>Etiology (cont.):</vt:lpstr>
      <vt:lpstr>Pathogensis:</vt:lpstr>
      <vt:lpstr>Pathogenesis (cont.):</vt:lpstr>
      <vt:lpstr>Pathogenesis (cont.):</vt:lpstr>
      <vt:lpstr>PowerPoint Presentation</vt:lpstr>
      <vt:lpstr>ARF Epidemiology:</vt:lpstr>
      <vt:lpstr>ARF age at diagnosis in a high incidence population in Australia (Arch Dis Child 2001 ;85:223-227)</vt:lpstr>
      <vt:lpstr>ARF Epidemiology (cont.):</vt:lpstr>
      <vt:lpstr>PowerPoint Presentation</vt:lpstr>
      <vt:lpstr>ARF Pathology:</vt:lpstr>
      <vt:lpstr>Pathology (cont.):</vt:lpstr>
      <vt:lpstr>Acute Rheumatic Fever Vegetations</vt:lpstr>
      <vt:lpstr>Aschoff Nodule</vt:lpstr>
      <vt:lpstr>Pathology (cont.):</vt:lpstr>
      <vt:lpstr>    ARF is licking the joints   but is biting the heart </vt:lpstr>
      <vt:lpstr>ARF Clinical Manifestations:</vt:lpstr>
      <vt:lpstr>Cl. Manifestations (cont.):</vt:lpstr>
      <vt:lpstr>Arthritis:</vt:lpstr>
      <vt:lpstr>Arthritis (cont.):</vt:lpstr>
      <vt:lpstr>Ankle Arthritis</vt:lpstr>
      <vt:lpstr>Arthritis (cont.):</vt:lpstr>
      <vt:lpstr>Carditis:</vt:lpstr>
      <vt:lpstr>Carditis (cont.):</vt:lpstr>
      <vt:lpstr>Carditis (cont.):</vt:lpstr>
      <vt:lpstr>Sydenham’s Chorea:</vt:lpstr>
      <vt:lpstr>Sydenham’s Chorea (cont.):</vt:lpstr>
      <vt:lpstr>Subcutaneous Nodules:</vt:lpstr>
      <vt:lpstr>Subcutaneous Nodules (cont.):</vt:lpstr>
      <vt:lpstr>Subcutaneous Nodule</vt:lpstr>
      <vt:lpstr>Erythema Marginatum:</vt:lpstr>
      <vt:lpstr>Erythema Marginatum (cont.):</vt:lpstr>
      <vt:lpstr>Erythema Marginatum</vt:lpstr>
      <vt:lpstr>Erythema Marginatum</vt:lpstr>
      <vt:lpstr>Erythema Marginatum (magnified)</vt:lpstr>
      <vt:lpstr>PowerPoint Presentation</vt:lpstr>
      <vt:lpstr>Investigations:</vt:lpstr>
      <vt:lpstr>Investigations (cont.):</vt:lpstr>
      <vt:lpstr>Investigations (cont.):</vt:lpstr>
      <vt:lpstr>Rheumatic Mitral Valve Regurge</vt:lpstr>
      <vt:lpstr>PowerPoint Presentation</vt:lpstr>
      <vt:lpstr>Diagnosis:</vt:lpstr>
      <vt:lpstr>Modified Jones Criteria</vt:lpstr>
      <vt:lpstr>Differential Diagnosis</vt:lpstr>
      <vt:lpstr>ARF Treatment:</vt:lpstr>
      <vt:lpstr>Treatment (cont.):</vt:lpstr>
      <vt:lpstr>Treatment (cont.):</vt:lpstr>
      <vt:lpstr>Treatment (cont.):</vt:lpstr>
      <vt:lpstr>Treatment (cont.):</vt:lpstr>
      <vt:lpstr>ARF Prophylaxis:</vt:lpstr>
      <vt:lpstr>ARF Prophylaxis:</vt:lpstr>
      <vt:lpstr>ARF Prophylaxis:</vt:lpstr>
      <vt:lpstr>ARF Prophylaxis:</vt:lpstr>
      <vt:lpstr>PowerPoint Presentation</vt:lpstr>
      <vt:lpstr>KAWASAKI  DISEASE</vt:lpstr>
      <vt:lpstr>KAWASAKI DISEASE</vt:lpstr>
      <vt:lpstr>EPIDEMIOLOGY</vt:lpstr>
      <vt:lpstr>PowerPoint Presentation</vt:lpstr>
      <vt:lpstr>1st Saudi Report</vt:lpstr>
      <vt:lpstr>EPIDEMIOLOGY</vt:lpstr>
      <vt:lpstr>ETIOLOGY</vt:lpstr>
      <vt:lpstr>PATHOLOGY</vt:lpstr>
      <vt:lpstr>DIAGNOSTIC CRITERIA</vt:lpstr>
      <vt:lpstr>PowerPoint Presentation</vt:lpstr>
      <vt:lpstr>DIAGNOSIS CRITERIA</vt:lpstr>
      <vt:lpstr>PowerPoint Presentation</vt:lpstr>
      <vt:lpstr>PowerPoint Presentation</vt:lpstr>
      <vt:lpstr>PowerPoint Presentation</vt:lpstr>
      <vt:lpstr>LABORATORY FINDINGS</vt:lpstr>
      <vt:lpstr>LABORATORY FINDINGS</vt:lpstr>
      <vt:lpstr>CORONARIES</vt:lpstr>
      <vt:lpstr>ECHOCARDIOGRAPHY</vt:lpstr>
      <vt:lpstr>ECHOCARDIOGRAPHY</vt:lpstr>
      <vt:lpstr>PowerPoint Presentation</vt:lpstr>
      <vt:lpstr>PowerPoint Presentation</vt:lpstr>
      <vt:lpstr>PowerPoint Presentation</vt:lpstr>
      <vt:lpstr>PowerPoint Presentation</vt:lpstr>
      <vt:lpstr>PowerPoint Presentation</vt:lpstr>
      <vt:lpstr>TREATMENT IVIG</vt:lpstr>
      <vt:lpstr>TREATMENT IVIG</vt:lpstr>
      <vt:lpstr>TREATMENT ASPIRIN</vt:lpstr>
      <vt:lpstr>Prognosis</vt:lpstr>
      <vt:lpstr>Introduction</vt:lpstr>
      <vt:lpstr>Definition </vt:lpstr>
      <vt:lpstr>Definition (2)</vt:lpstr>
      <vt:lpstr>Types of cardiomyopathy (CMP)</vt:lpstr>
      <vt:lpstr>Frequency</vt:lpstr>
      <vt:lpstr>DCM Pathology</vt:lpstr>
      <vt:lpstr>Thank you</vt:lpstr>
    </vt:vector>
  </TitlesOfParts>
  <Company>moh</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ACUTE RHEUMATIC FEVER</dc:title>
  <dc:creator>****</dc:creator>
  <cp:lastModifiedBy>عبدالملك</cp:lastModifiedBy>
  <cp:revision>46</cp:revision>
  <dcterms:created xsi:type="dcterms:W3CDTF">2003-10-26T09:25:00Z</dcterms:created>
  <dcterms:modified xsi:type="dcterms:W3CDTF">2018-03-05T21:54:03Z</dcterms:modified>
</cp:coreProperties>
</file>